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</p:sldIdLst>
  <p:sldSz cx="12192000" cy="6858000"/>
  <p:notesSz cx="12192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2" d="100"/>
          <a:sy n="62" d="100"/>
        </p:scale>
        <p:origin x="736" y="4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848969" y="230581"/>
            <a:ext cx="10494060" cy="589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6/25/2023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CDB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rgbClr val="0A48CA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200" b="0" i="0">
                <a:solidFill>
                  <a:srgbClr val="292929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6/25/2023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CDB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rgbClr val="0A48CA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6/25/2023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CDB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rgbClr val="0A48CA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6/25/2023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CDB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6/25/2023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CDB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87239" cy="685799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140967" y="149478"/>
            <a:ext cx="9910064" cy="9531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0" i="0">
                <a:solidFill>
                  <a:srgbClr val="0A48CA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39140" y="1897761"/>
            <a:ext cx="11113719" cy="15436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200" b="0" i="0">
                <a:solidFill>
                  <a:srgbClr val="292929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6/25/2023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102975" y="6071478"/>
            <a:ext cx="302259" cy="2971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rgbClr val="1C7CDB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cgatama/SpaceX-Falcon-9-1st-stage-Success-Landing-Prediction/blob/main/6.Space-X%20Launch%20Sites%20Locations%20Analysis%20with%20Folium-Interactive%20Visual%20Analytics.ipynb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jp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List_of_Falcon_9_and_Falcon_Heavy_launches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799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67536" y="4593158"/>
            <a:ext cx="2679065" cy="57964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800" spc="-10" dirty="0">
                <a:solidFill>
                  <a:srgbClr val="E7E6E6"/>
                </a:solidFill>
                <a:latin typeface="Arial"/>
                <a:cs typeface="Arial"/>
              </a:rPr>
              <a:t>Vu Tuan Thanh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10" dirty="0">
                <a:solidFill>
                  <a:srgbClr val="E7E6E6"/>
                </a:solidFill>
                <a:latin typeface="Arial"/>
                <a:cs typeface="Arial"/>
              </a:rPr>
              <a:t>25-06-2023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90016" y="676655"/>
            <a:ext cx="2104644" cy="6294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1361947"/>
            <a:ext cx="5531485" cy="4729821"/>
          </a:xfrm>
          <a:prstGeom prst="rect">
            <a:avLst/>
          </a:prstGeom>
        </p:spPr>
        <p:txBody>
          <a:bodyPr vert="horz" wrap="square" lIns="0" tIns="49530" rIns="0" bIns="0" rtlCol="0">
            <a:spAutoFit/>
          </a:bodyPr>
          <a:lstStyle/>
          <a:p>
            <a:pPr marL="240665" marR="5080" indent="-228600">
              <a:lnSpc>
                <a:spcPct val="88100"/>
              </a:lnSpc>
              <a:spcBef>
                <a:spcPts val="390"/>
              </a:spcBef>
              <a:buChar char="•"/>
              <a:tabLst>
                <a:tab pos="240665" algn="l"/>
                <a:tab pos="241300" algn="l"/>
              </a:tabLst>
            </a:pPr>
            <a:r>
              <a:rPr sz="2000" spc="-5" dirty="0">
                <a:solidFill>
                  <a:srgbClr val="292929"/>
                </a:solidFill>
                <a:latin typeface="Arial"/>
                <a:cs typeface="Arial"/>
              </a:rPr>
              <a:t>After obtaining and creating </a:t>
            </a:r>
            <a:r>
              <a:rPr sz="2000" dirty="0">
                <a:solidFill>
                  <a:srgbClr val="292929"/>
                </a:solidFill>
                <a:latin typeface="Arial"/>
                <a:cs typeface="Arial"/>
              </a:rPr>
              <a:t>a </a:t>
            </a:r>
            <a:r>
              <a:rPr sz="2000" spc="-5" dirty="0">
                <a:solidFill>
                  <a:srgbClr val="292929"/>
                </a:solidFill>
                <a:latin typeface="Arial"/>
                <a:cs typeface="Arial"/>
              </a:rPr>
              <a:t>Pandas </a:t>
            </a:r>
            <a:r>
              <a:rPr sz="2000" dirty="0">
                <a:solidFill>
                  <a:srgbClr val="292929"/>
                </a:solidFill>
                <a:latin typeface="Arial"/>
                <a:cs typeface="Arial"/>
              </a:rPr>
              <a:t>DF from  the </a:t>
            </a:r>
            <a:r>
              <a:rPr sz="2000" spc="-5" dirty="0">
                <a:solidFill>
                  <a:srgbClr val="292929"/>
                </a:solidFill>
                <a:latin typeface="Arial"/>
                <a:cs typeface="Arial"/>
              </a:rPr>
              <a:t>collected data, data </a:t>
            </a:r>
            <a:r>
              <a:rPr sz="2000" dirty="0">
                <a:solidFill>
                  <a:srgbClr val="292929"/>
                </a:solidFill>
                <a:latin typeface="Arial"/>
                <a:cs typeface="Arial"/>
              </a:rPr>
              <a:t>was filtered </a:t>
            </a:r>
            <a:r>
              <a:rPr sz="2000" spc="-5" dirty="0">
                <a:solidFill>
                  <a:srgbClr val="292929"/>
                </a:solidFill>
                <a:latin typeface="Arial"/>
                <a:cs typeface="Arial"/>
              </a:rPr>
              <a:t>using </a:t>
            </a:r>
            <a:r>
              <a:rPr sz="2000" dirty="0">
                <a:solidFill>
                  <a:srgbClr val="292929"/>
                </a:solidFill>
                <a:latin typeface="Arial"/>
                <a:cs typeface="Arial"/>
              </a:rPr>
              <a:t>the  </a:t>
            </a:r>
            <a:r>
              <a:rPr sz="2100" b="1" i="1" spc="-145" dirty="0">
                <a:solidFill>
                  <a:srgbClr val="292929"/>
                </a:solidFill>
                <a:latin typeface="Arial"/>
                <a:cs typeface="Arial"/>
              </a:rPr>
              <a:t>BoosterVersion </a:t>
            </a:r>
            <a:r>
              <a:rPr sz="2000" dirty="0">
                <a:solidFill>
                  <a:srgbClr val="292929"/>
                </a:solidFill>
                <a:latin typeface="Arial"/>
                <a:cs typeface="Arial"/>
              </a:rPr>
              <a:t>column to </a:t>
            </a:r>
            <a:r>
              <a:rPr sz="2000" spc="-5" dirty="0">
                <a:solidFill>
                  <a:srgbClr val="292929"/>
                </a:solidFill>
                <a:latin typeface="Arial"/>
                <a:cs typeface="Arial"/>
              </a:rPr>
              <a:t>only </a:t>
            </a:r>
            <a:r>
              <a:rPr sz="2000" dirty="0">
                <a:solidFill>
                  <a:srgbClr val="292929"/>
                </a:solidFill>
                <a:latin typeface="Arial"/>
                <a:cs typeface="Arial"/>
              </a:rPr>
              <a:t>keep the  Falcon 9 </a:t>
            </a:r>
            <a:r>
              <a:rPr sz="2000" spc="-5" dirty="0">
                <a:solidFill>
                  <a:srgbClr val="292929"/>
                </a:solidFill>
                <a:latin typeface="Arial"/>
                <a:cs typeface="Arial"/>
              </a:rPr>
              <a:t>launches, </a:t>
            </a:r>
            <a:r>
              <a:rPr sz="2000" dirty="0">
                <a:solidFill>
                  <a:srgbClr val="292929"/>
                </a:solidFill>
                <a:latin typeface="Arial"/>
                <a:cs typeface="Arial"/>
              </a:rPr>
              <a:t>then </a:t>
            </a:r>
            <a:r>
              <a:rPr sz="2000" spc="-5" dirty="0">
                <a:solidFill>
                  <a:srgbClr val="292929"/>
                </a:solidFill>
                <a:latin typeface="Arial"/>
                <a:cs typeface="Arial"/>
              </a:rPr>
              <a:t>dealt with </a:t>
            </a:r>
            <a:r>
              <a:rPr sz="2000" dirty="0">
                <a:solidFill>
                  <a:srgbClr val="292929"/>
                </a:solidFill>
                <a:latin typeface="Arial"/>
                <a:cs typeface="Arial"/>
              </a:rPr>
              <a:t>the missing  </a:t>
            </a:r>
            <a:r>
              <a:rPr sz="2000" spc="-5" dirty="0">
                <a:solidFill>
                  <a:srgbClr val="292929"/>
                </a:solidFill>
                <a:latin typeface="Arial"/>
                <a:cs typeface="Arial"/>
              </a:rPr>
              <a:t>data </a:t>
            </a:r>
            <a:r>
              <a:rPr sz="2000" dirty="0">
                <a:solidFill>
                  <a:srgbClr val="292929"/>
                </a:solidFill>
                <a:latin typeface="Arial"/>
                <a:cs typeface="Arial"/>
              </a:rPr>
              <a:t>values </a:t>
            </a:r>
            <a:r>
              <a:rPr sz="2000" spc="-5" dirty="0">
                <a:solidFill>
                  <a:srgbClr val="292929"/>
                </a:solidFill>
                <a:latin typeface="Arial"/>
                <a:cs typeface="Arial"/>
              </a:rPr>
              <a:t>in the </a:t>
            </a:r>
            <a:r>
              <a:rPr sz="2100" b="1" i="1" spc="-135" dirty="0">
                <a:solidFill>
                  <a:srgbClr val="292929"/>
                </a:solidFill>
                <a:latin typeface="Arial"/>
                <a:cs typeface="Arial"/>
              </a:rPr>
              <a:t>LandingPad </a:t>
            </a:r>
            <a:r>
              <a:rPr sz="2000" dirty="0">
                <a:solidFill>
                  <a:srgbClr val="292929"/>
                </a:solidFill>
                <a:latin typeface="Arial"/>
                <a:cs typeface="Arial"/>
              </a:rPr>
              <a:t>and  </a:t>
            </a:r>
            <a:r>
              <a:rPr sz="2100" b="1" i="1" spc="-120" dirty="0">
                <a:solidFill>
                  <a:srgbClr val="292929"/>
                </a:solidFill>
                <a:latin typeface="Arial"/>
                <a:cs typeface="Arial"/>
              </a:rPr>
              <a:t>PayloadMass </a:t>
            </a:r>
            <a:r>
              <a:rPr sz="2000" dirty="0">
                <a:solidFill>
                  <a:srgbClr val="292929"/>
                </a:solidFill>
                <a:latin typeface="Arial"/>
                <a:cs typeface="Arial"/>
              </a:rPr>
              <a:t>columns. For the </a:t>
            </a:r>
            <a:r>
              <a:rPr sz="2100" b="1" i="1" spc="-120" dirty="0">
                <a:solidFill>
                  <a:srgbClr val="292929"/>
                </a:solidFill>
                <a:latin typeface="Arial"/>
                <a:cs typeface="Arial"/>
              </a:rPr>
              <a:t>PayloadMass </a:t>
            </a:r>
            <a:r>
              <a:rPr sz="2000" dirty="0">
                <a:solidFill>
                  <a:srgbClr val="292929"/>
                </a:solidFill>
                <a:latin typeface="Arial"/>
                <a:cs typeface="Arial"/>
              </a:rPr>
              <a:t>,  missing </a:t>
            </a:r>
            <a:r>
              <a:rPr sz="2000" spc="-5" dirty="0">
                <a:solidFill>
                  <a:srgbClr val="292929"/>
                </a:solidFill>
                <a:latin typeface="Arial"/>
                <a:cs typeface="Arial"/>
              </a:rPr>
              <a:t>data </a:t>
            </a:r>
            <a:r>
              <a:rPr sz="2000" dirty="0">
                <a:solidFill>
                  <a:srgbClr val="292929"/>
                </a:solidFill>
                <a:latin typeface="Arial"/>
                <a:cs typeface="Arial"/>
              </a:rPr>
              <a:t>values were replaced </a:t>
            </a:r>
            <a:r>
              <a:rPr sz="2000" spc="-5" dirty="0">
                <a:solidFill>
                  <a:srgbClr val="292929"/>
                </a:solidFill>
                <a:latin typeface="Arial"/>
                <a:cs typeface="Arial"/>
              </a:rPr>
              <a:t>using</a:t>
            </a:r>
            <a:r>
              <a:rPr sz="2000" spc="-18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92929"/>
                </a:solidFill>
                <a:latin typeface="Arial"/>
                <a:cs typeface="Arial"/>
              </a:rPr>
              <a:t>mean  value </a:t>
            </a:r>
            <a:r>
              <a:rPr sz="2000" spc="-5" dirty="0">
                <a:solidFill>
                  <a:srgbClr val="292929"/>
                </a:solidFill>
                <a:latin typeface="Arial"/>
                <a:cs typeface="Arial"/>
              </a:rPr>
              <a:t>of</a:t>
            </a:r>
            <a:r>
              <a:rPr sz="2000" spc="-4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Arial"/>
                <a:cs typeface="Arial"/>
              </a:rPr>
              <a:t>column.</a:t>
            </a:r>
            <a:endParaRPr sz="2000" dirty="0">
              <a:latin typeface="Arial"/>
              <a:cs typeface="Arial"/>
            </a:endParaRPr>
          </a:p>
          <a:p>
            <a:pPr marL="241300" marR="6985" indent="-228600">
              <a:lnSpc>
                <a:spcPct val="90000"/>
              </a:lnSpc>
              <a:spcBef>
                <a:spcPts val="994"/>
              </a:spcBef>
              <a:buChar char="•"/>
              <a:tabLst>
                <a:tab pos="240665" algn="l"/>
                <a:tab pos="241300" algn="l"/>
              </a:tabLst>
            </a:pPr>
            <a:r>
              <a:rPr sz="2000" spc="-5" dirty="0">
                <a:solidFill>
                  <a:srgbClr val="292929"/>
                </a:solidFill>
                <a:latin typeface="Arial"/>
                <a:cs typeface="Arial"/>
              </a:rPr>
              <a:t>Also performed </a:t>
            </a:r>
            <a:r>
              <a:rPr sz="2000" dirty="0">
                <a:solidFill>
                  <a:srgbClr val="292929"/>
                </a:solidFill>
                <a:latin typeface="Arial"/>
                <a:cs typeface="Arial"/>
              </a:rPr>
              <a:t>some Exploratory </a:t>
            </a:r>
            <a:r>
              <a:rPr sz="2000" spc="-5" dirty="0">
                <a:solidFill>
                  <a:srgbClr val="292929"/>
                </a:solidFill>
                <a:latin typeface="Arial"/>
                <a:cs typeface="Arial"/>
              </a:rPr>
              <a:t>Data  Analysis </a:t>
            </a:r>
            <a:r>
              <a:rPr sz="2000" dirty="0">
                <a:solidFill>
                  <a:srgbClr val="292929"/>
                </a:solidFill>
                <a:latin typeface="Arial"/>
                <a:cs typeface="Arial"/>
              </a:rPr>
              <a:t>(EDA) to </a:t>
            </a:r>
            <a:r>
              <a:rPr sz="2000" spc="-5" dirty="0">
                <a:solidFill>
                  <a:srgbClr val="292929"/>
                </a:solidFill>
                <a:latin typeface="Arial"/>
                <a:cs typeface="Arial"/>
              </a:rPr>
              <a:t>find </a:t>
            </a:r>
            <a:r>
              <a:rPr sz="2000" dirty="0">
                <a:solidFill>
                  <a:srgbClr val="292929"/>
                </a:solidFill>
                <a:latin typeface="Arial"/>
                <a:cs typeface="Arial"/>
              </a:rPr>
              <a:t>some </a:t>
            </a:r>
            <a:r>
              <a:rPr sz="2000" spc="-5" dirty="0">
                <a:solidFill>
                  <a:srgbClr val="292929"/>
                </a:solidFill>
                <a:latin typeface="Arial"/>
                <a:cs typeface="Arial"/>
              </a:rPr>
              <a:t>patterns </a:t>
            </a:r>
            <a:r>
              <a:rPr sz="2000" dirty="0">
                <a:solidFill>
                  <a:srgbClr val="292929"/>
                </a:solidFill>
                <a:latin typeface="Arial"/>
                <a:cs typeface="Arial"/>
              </a:rPr>
              <a:t>in the  </a:t>
            </a:r>
            <a:r>
              <a:rPr sz="2000" spc="-5" dirty="0">
                <a:solidFill>
                  <a:srgbClr val="292929"/>
                </a:solidFill>
                <a:latin typeface="Arial"/>
                <a:cs typeface="Arial"/>
              </a:rPr>
              <a:t>data and determine what would be the label </a:t>
            </a:r>
            <a:r>
              <a:rPr sz="2000" spc="-10" dirty="0">
                <a:solidFill>
                  <a:srgbClr val="292929"/>
                </a:solidFill>
                <a:latin typeface="Arial"/>
                <a:cs typeface="Arial"/>
              </a:rPr>
              <a:t>for  </a:t>
            </a:r>
            <a:r>
              <a:rPr sz="2000" dirty="0">
                <a:solidFill>
                  <a:srgbClr val="292929"/>
                </a:solidFill>
                <a:latin typeface="Arial"/>
                <a:cs typeface="Arial"/>
              </a:rPr>
              <a:t>training supervised</a:t>
            </a:r>
            <a:r>
              <a:rPr sz="2000" spc="-5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92929"/>
                </a:solidFill>
                <a:latin typeface="Arial"/>
                <a:cs typeface="Arial"/>
              </a:rPr>
              <a:t>models</a:t>
            </a:r>
            <a:endParaRPr lang="en-US" sz="2000" dirty="0">
              <a:solidFill>
                <a:srgbClr val="292929"/>
              </a:solidFill>
              <a:latin typeface="Arial"/>
              <a:cs typeface="Arial"/>
            </a:endParaRPr>
          </a:p>
          <a:p>
            <a:pPr marL="241300" marR="6985" indent="-228600">
              <a:lnSpc>
                <a:spcPct val="90000"/>
              </a:lnSpc>
              <a:spcBef>
                <a:spcPts val="994"/>
              </a:spcBef>
              <a:buChar char="•"/>
              <a:tabLst>
                <a:tab pos="240665" algn="l"/>
                <a:tab pos="241300" algn="l"/>
              </a:tabLst>
            </a:pPr>
            <a:r>
              <a:rPr lang="en-US" sz="2000" dirty="0">
                <a:latin typeface="Arial"/>
                <a:cs typeface="Arial"/>
              </a:rPr>
              <a:t>https://</a:t>
            </a:r>
            <a:r>
              <a:rPr lang="en-US" sz="2000" dirty="0" err="1">
                <a:latin typeface="Arial"/>
                <a:cs typeface="Arial"/>
              </a:rPr>
              <a:t>github.com</a:t>
            </a:r>
            <a:r>
              <a:rPr lang="en-US" sz="2000" dirty="0">
                <a:latin typeface="Arial"/>
                <a:cs typeface="Arial"/>
              </a:rPr>
              <a:t>/</a:t>
            </a:r>
            <a:r>
              <a:rPr lang="en-US" sz="2000" dirty="0" err="1">
                <a:latin typeface="Arial"/>
                <a:cs typeface="Arial"/>
              </a:rPr>
              <a:t>VuTuanThanh</a:t>
            </a:r>
            <a:r>
              <a:rPr lang="en-US" sz="2000" dirty="0">
                <a:latin typeface="Arial"/>
                <a:cs typeface="Arial"/>
              </a:rPr>
              <a:t>/Applied-Data-Science-Capstone---SpaceX-</a:t>
            </a:r>
            <a:r>
              <a:rPr lang="en-US" sz="2000" dirty="0" err="1">
                <a:latin typeface="Arial"/>
                <a:cs typeface="Arial"/>
              </a:rPr>
              <a:t>Falcon9</a:t>
            </a:r>
            <a:r>
              <a:rPr lang="en-US" sz="2000" dirty="0">
                <a:latin typeface="Arial"/>
                <a:cs typeface="Arial"/>
              </a:rPr>
              <a:t>/blob/main/</a:t>
            </a:r>
            <a:r>
              <a:rPr lang="en-US" sz="2000" dirty="0" err="1">
                <a:latin typeface="Arial"/>
                <a:cs typeface="Arial"/>
              </a:rPr>
              <a:t>Part3</a:t>
            </a:r>
            <a:r>
              <a:rPr lang="en-US" sz="2000" dirty="0">
                <a:latin typeface="Arial"/>
                <a:cs typeface="Arial"/>
              </a:rPr>
              <a:t>.%</a:t>
            </a:r>
            <a:r>
              <a:rPr lang="en-US" sz="2000" dirty="0" err="1">
                <a:latin typeface="Arial"/>
                <a:cs typeface="Arial"/>
              </a:rPr>
              <a:t>20Data%20Wrangling-SpaceX%20Falcon9.ipynb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44246"/>
            <a:ext cx="326009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spc="-10" dirty="0"/>
              <a:t>Data</a:t>
            </a:r>
            <a:r>
              <a:rPr sz="3700" spc="-70" dirty="0"/>
              <a:t> </a:t>
            </a:r>
            <a:r>
              <a:rPr sz="3700" spc="-5" dirty="0"/>
              <a:t>Wrangling</a:t>
            </a:r>
            <a:endParaRPr sz="3700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spc="-5" dirty="0"/>
              <a:t>10</a:t>
            </a:fld>
            <a:endParaRPr spc="-5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1403731"/>
            <a:ext cx="9556750" cy="43531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5"/>
              </a:spcBef>
              <a:buChar char="•"/>
              <a:tabLst>
                <a:tab pos="240665" algn="l"/>
                <a:tab pos="241300" algn="l"/>
              </a:tabLst>
            </a:pPr>
            <a:r>
              <a:rPr sz="2000" dirty="0">
                <a:solidFill>
                  <a:srgbClr val="292929"/>
                </a:solidFill>
                <a:latin typeface="Arial"/>
                <a:cs typeface="Arial"/>
              </a:rPr>
              <a:t>Performed </a:t>
            </a:r>
            <a:r>
              <a:rPr sz="2000" spc="-5" dirty="0">
                <a:solidFill>
                  <a:srgbClr val="292929"/>
                </a:solidFill>
                <a:latin typeface="Arial"/>
                <a:cs typeface="Arial"/>
              </a:rPr>
              <a:t>data </a:t>
            </a:r>
            <a:r>
              <a:rPr sz="2000" dirty="0">
                <a:solidFill>
                  <a:srgbClr val="292929"/>
                </a:solidFill>
                <a:latin typeface="Arial"/>
                <a:cs typeface="Arial"/>
              </a:rPr>
              <a:t>Analysis </a:t>
            </a:r>
            <a:r>
              <a:rPr sz="2000" spc="-5" dirty="0">
                <a:solidFill>
                  <a:srgbClr val="292929"/>
                </a:solidFill>
                <a:latin typeface="Arial"/>
                <a:cs typeface="Arial"/>
              </a:rPr>
              <a:t>and </a:t>
            </a:r>
            <a:r>
              <a:rPr sz="2000" dirty="0">
                <a:solidFill>
                  <a:srgbClr val="292929"/>
                </a:solidFill>
                <a:latin typeface="Arial"/>
                <a:cs typeface="Arial"/>
              </a:rPr>
              <a:t>Feature Engineering </a:t>
            </a:r>
            <a:r>
              <a:rPr sz="2000" spc="-5" dirty="0">
                <a:solidFill>
                  <a:srgbClr val="292929"/>
                </a:solidFill>
                <a:latin typeface="Arial"/>
                <a:cs typeface="Arial"/>
              </a:rPr>
              <a:t>using </a:t>
            </a:r>
            <a:r>
              <a:rPr sz="2000" dirty="0">
                <a:solidFill>
                  <a:srgbClr val="292929"/>
                </a:solidFill>
                <a:latin typeface="Arial"/>
                <a:cs typeface="Arial"/>
              </a:rPr>
              <a:t>Pandas </a:t>
            </a:r>
            <a:r>
              <a:rPr sz="2000" spc="-5" dirty="0">
                <a:solidFill>
                  <a:srgbClr val="292929"/>
                </a:solidFill>
                <a:latin typeface="Arial"/>
                <a:cs typeface="Arial"/>
              </a:rPr>
              <a:t>and</a:t>
            </a:r>
            <a:r>
              <a:rPr sz="2000" spc="-9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Arial"/>
                <a:cs typeface="Arial"/>
              </a:rPr>
              <a:t>Matplotlib.i.e.</a:t>
            </a:r>
            <a:endParaRPr sz="2000" dirty="0">
              <a:latin typeface="Arial"/>
              <a:cs typeface="Arial"/>
            </a:endParaRPr>
          </a:p>
          <a:p>
            <a:pPr marL="698500" lvl="1" indent="-229235">
              <a:lnSpc>
                <a:spcPct val="100000"/>
              </a:lnSpc>
              <a:spcBef>
                <a:spcPts val="1405"/>
              </a:spcBef>
              <a:buChar char="•"/>
              <a:tabLst>
                <a:tab pos="697865" algn="l"/>
                <a:tab pos="699135" algn="l"/>
              </a:tabLst>
            </a:pPr>
            <a:r>
              <a:rPr sz="1600" spc="-5" dirty="0">
                <a:solidFill>
                  <a:srgbClr val="292929"/>
                </a:solidFill>
                <a:latin typeface="Arial"/>
                <a:cs typeface="Arial"/>
              </a:rPr>
              <a:t>Exploratory </a:t>
            </a:r>
            <a:r>
              <a:rPr sz="1600" spc="-10" dirty="0">
                <a:solidFill>
                  <a:srgbClr val="292929"/>
                </a:solidFill>
                <a:latin typeface="Arial"/>
                <a:cs typeface="Arial"/>
              </a:rPr>
              <a:t>Data</a:t>
            </a:r>
            <a:r>
              <a:rPr sz="1600" spc="1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Arial"/>
                <a:cs typeface="Arial"/>
              </a:rPr>
              <a:t>Analysis</a:t>
            </a:r>
            <a:endParaRPr sz="1600" dirty="0">
              <a:latin typeface="Arial"/>
              <a:cs typeface="Arial"/>
            </a:endParaRPr>
          </a:p>
          <a:p>
            <a:pPr marL="698500" lvl="1" indent="-229235">
              <a:lnSpc>
                <a:spcPct val="100000"/>
              </a:lnSpc>
              <a:spcBef>
                <a:spcPts val="1405"/>
              </a:spcBef>
              <a:buChar char="•"/>
              <a:tabLst>
                <a:tab pos="697865" algn="l"/>
                <a:tab pos="699135" algn="l"/>
              </a:tabLst>
            </a:pPr>
            <a:r>
              <a:rPr sz="1600" spc="-5" dirty="0">
                <a:solidFill>
                  <a:srgbClr val="292929"/>
                </a:solidFill>
                <a:latin typeface="Arial"/>
                <a:cs typeface="Arial"/>
              </a:rPr>
              <a:t>Preparing Data </a:t>
            </a:r>
            <a:r>
              <a:rPr sz="1600" spc="-10" dirty="0">
                <a:solidFill>
                  <a:srgbClr val="292929"/>
                </a:solidFill>
                <a:latin typeface="Arial"/>
                <a:cs typeface="Arial"/>
              </a:rPr>
              <a:t>Feature</a:t>
            </a:r>
            <a:r>
              <a:rPr sz="1600" spc="2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Arial"/>
                <a:cs typeface="Arial"/>
              </a:rPr>
              <a:t>Engineering</a:t>
            </a:r>
            <a:endParaRPr sz="1600" dirty="0">
              <a:latin typeface="Arial"/>
              <a:cs typeface="Arial"/>
            </a:endParaRPr>
          </a:p>
          <a:p>
            <a:pPr marL="241300" marR="22225" indent="-228600">
              <a:lnSpc>
                <a:spcPct val="100000"/>
              </a:lnSpc>
              <a:spcBef>
                <a:spcPts val="1390"/>
              </a:spcBef>
              <a:buChar char="•"/>
              <a:tabLst>
                <a:tab pos="240665" algn="l"/>
                <a:tab pos="241300" algn="l"/>
              </a:tabLst>
            </a:pPr>
            <a:r>
              <a:rPr sz="2000" dirty="0">
                <a:solidFill>
                  <a:srgbClr val="292929"/>
                </a:solidFill>
                <a:latin typeface="Arial"/>
                <a:cs typeface="Arial"/>
              </a:rPr>
              <a:t>Used </a:t>
            </a:r>
            <a:r>
              <a:rPr sz="2000" spc="-5" dirty="0">
                <a:solidFill>
                  <a:srgbClr val="292929"/>
                </a:solidFill>
                <a:latin typeface="Arial"/>
                <a:cs typeface="Arial"/>
              </a:rPr>
              <a:t>scatter plots </a:t>
            </a:r>
            <a:r>
              <a:rPr sz="2000" dirty="0">
                <a:solidFill>
                  <a:srgbClr val="292929"/>
                </a:solidFill>
                <a:latin typeface="Arial"/>
                <a:cs typeface="Arial"/>
              </a:rPr>
              <a:t>to Visualize the </a:t>
            </a:r>
            <a:r>
              <a:rPr sz="2000" spc="-5" dirty="0">
                <a:solidFill>
                  <a:srgbClr val="292929"/>
                </a:solidFill>
                <a:latin typeface="Arial"/>
                <a:cs typeface="Arial"/>
              </a:rPr>
              <a:t>relationship between </a:t>
            </a:r>
            <a:r>
              <a:rPr sz="2000" dirty="0">
                <a:solidFill>
                  <a:srgbClr val="292929"/>
                </a:solidFill>
                <a:latin typeface="Arial"/>
                <a:cs typeface="Arial"/>
              </a:rPr>
              <a:t>Flight Number </a:t>
            </a:r>
            <a:r>
              <a:rPr sz="2000" spc="-5" dirty="0">
                <a:solidFill>
                  <a:srgbClr val="292929"/>
                </a:solidFill>
                <a:latin typeface="Arial"/>
                <a:cs typeface="Arial"/>
              </a:rPr>
              <a:t>and </a:t>
            </a:r>
            <a:r>
              <a:rPr sz="2000" dirty="0">
                <a:solidFill>
                  <a:srgbClr val="292929"/>
                </a:solidFill>
                <a:latin typeface="Arial"/>
                <a:cs typeface="Arial"/>
              </a:rPr>
              <a:t>Launch  </a:t>
            </a:r>
            <a:r>
              <a:rPr sz="2000" spc="-5" dirty="0">
                <a:solidFill>
                  <a:srgbClr val="292929"/>
                </a:solidFill>
                <a:latin typeface="Arial"/>
                <a:cs typeface="Arial"/>
              </a:rPr>
              <a:t>Site, </a:t>
            </a:r>
            <a:r>
              <a:rPr sz="2000" dirty="0">
                <a:solidFill>
                  <a:srgbClr val="292929"/>
                </a:solidFill>
                <a:latin typeface="Arial"/>
                <a:cs typeface="Arial"/>
              </a:rPr>
              <a:t>Payload </a:t>
            </a:r>
            <a:r>
              <a:rPr sz="2000" spc="-5" dirty="0">
                <a:solidFill>
                  <a:srgbClr val="292929"/>
                </a:solidFill>
                <a:latin typeface="Arial"/>
                <a:cs typeface="Arial"/>
              </a:rPr>
              <a:t>and </a:t>
            </a:r>
            <a:r>
              <a:rPr sz="2000" dirty="0">
                <a:solidFill>
                  <a:srgbClr val="292929"/>
                </a:solidFill>
                <a:latin typeface="Arial"/>
                <a:cs typeface="Arial"/>
              </a:rPr>
              <a:t>Launch </a:t>
            </a:r>
            <a:r>
              <a:rPr sz="2000" spc="-5" dirty="0">
                <a:solidFill>
                  <a:srgbClr val="292929"/>
                </a:solidFill>
                <a:latin typeface="Arial"/>
                <a:cs typeface="Arial"/>
              </a:rPr>
              <a:t>Site, </a:t>
            </a:r>
            <a:r>
              <a:rPr sz="2000" dirty="0">
                <a:solidFill>
                  <a:srgbClr val="292929"/>
                </a:solidFill>
                <a:latin typeface="Arial"/>
                <a:cs typeface="Arial"/>
              </a:rPr>
              <a:t>FlightNumber </a:t>
            </a:r>
            <a:r>
              <a:rPr sz="2000" spc="-5" dirty="0">
                <a:solidFill>
                  <a:srgbClr val="292929"/>
                </a:solidFill>
                <a:latin typeface="Arial"/>
                <a:cs typeface="Arial"/>
              </a:rPr>
              <a:t>and </a:t>
            </a:r>
            <a:r>
              <a:rPr sz="2000" dirty="0">
                <a:solidFill>
                  <a:srgbClr val="292929"/>
                </a:solidFill>
                <a:latin typeface="Arial"/>
                <a:cs typeface="Arial"/>
              </a:rPr>
              <a:t>Orbit type, Payload </a:t>
            </a:r>
            <a:r>
              <a:rPr sz="2000" spc="-5" dirty="0">
                <a:solidFill>
                  <a:srgbClr val="292929"/>
                </a:solidFill>
                <a:latin typeface="Arial"/>
                <a:cs typeface="Arial"/>
              </a:rPr>
              <a:t>and </a:t>
            </a:r>
            <a:r>
              <a:rPr sz="2000" dirty="0">
                <a:solidFill>
                  <a:srgbClr val="292929"/>
                </a:solidFill>
                <a:latin typeface="Arial"/>
                <a:cs typeface="Arial"/>
              </a:rPr>
              <a:t>Orbit  type.</a:t>
            </a:r>
            <a:endParaRPr sz="2000" dirty="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1390"/>
              </a:spcBef>
              <a:buChar char="•"/>
              <a:tabLst>
                <a:tab pos="240665" algn="l"/>
                <a:tab pos="241300" algn="l"/>
              </a:tabLst>
            </a:pPr>
            <a:r>
              <a:rPr sz="2000" dirty="0">
                <a:solidFill>
                  <a:srgbClr val="292929"/>
                </a:solidFill>
                <a:latin typeface="Arial"/>
                <a:cs typeface="Arial"/>
              </a:rPr>
              <a:t>Used </a:t>
            </a:r>
            <a:r>
              <a:rPr sz="2000" spc="-5" dirty="0">
                <a:solidFill>
                  <a:srgbClr val="292929"/>
                </a:solidFill>
                <a:latin typeface="Arial"/>
                <a:cs typeface="Arial"/>
              </a:rPr>
              <a:t>Bar </a:t>
            </a:r>
            <a:r>
              <a:rPr sz="2000" dirty="0">
                <a:solidFill>
                  <a:srgbClr val="292929"/>
                </a:solidFill>
                <a:latin typeface="Arial"/>
                <a:cs typeface="Arial"/>
              </a:rPr>
              <a:t>chart to </a:t>
            </a:r>
            <a:r>
              <a:rPr sz="2000" spc="-5" dirty="0">
                <a:solidFill>
                  <a:srgbClr val="292929"/>
                </a:solidFill>
                <a:latin typeface="Arial"/>
                <a:cs typeface="Arial"/>
              </a:rPr>
              <a:t>Visualize </a:t>
            </a:r>
            <a:r>
              <a:rPr sz="2000" dirty="0">
                <a:solidFill>
                  <a:srgbClr val="292929"/>
                </a:solidFill>
                <a:latin typeface="Arial"/>
                <a:cs typeface="Arial"/>
              </a:rPr>
              <a:t>the relationship </a:t>
            </a:r>
            <a:r>
              <a:rPr sz="2000" spc="-5" dirty="0">
                <a:solidFill>
                  <a:srgbClr val="292929"/>
                </a:solidFill>
                <a:latin typeface="Arial"/>
                <a:cs typeface="Arial"/>
              </a:rPr>
              <a:t>between </a:t>
            </a:r>
            <a:r>
              <a:rPr sz="2000" dirty="0">
                <a:solidFill>
                  <a:srgbClr val="292929"/>
                </a:solidFill>
                <a:latin typeface="Arial"/>
                <a:cs typeface="Arial"/>
              </a:rPr>
              <a:t>success rate of </a:t>
            </a:r>
            <a:r>
              <a:rPr sz="2000" spc="-5" dirty="0">
                <a:solidFill>
                  <a:srgbClr val="292929"/>
                </a:solidFill>
                <a:latin typeface="Arial"/>
                <a:cs typeface="Arial"/>
              </a:rPr>
              <a:t>each</a:t>
            </a:r>
            <a:r>
              <a:rPr sz="2000" spc="-21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Arial"/>
                <a:cs typeface="Arial"/>
              </a:rPr>
              <a:t>orbit</a:t>
            </a:r>
            <a:endParaRPr sz="2000" dirty="0">
              <a:latin typeface="Arial"/>
              <a:cs typeface="Arial"/>
            </a:endParaRPr>
          </a:p>
          <a:p>
            <a:pPr marL="241300">
              <a:lnSpc>
                <a:spcPct val="100000"/>
              </a:lnSpc>
              <a:spcBef>
                <a:spcPts val="5"/>
              </a:spcBef>
            </a:pPr>
            <a:r>
              <a:rPr sz="2000" dirty="0">
                <a:solidFill>
                  <a:srgbClr val="292929"/>
                </a:solidFill>
                <a:latin typeface="Arial"/>
                <a:cs typeface="Arial"/>
              </a:rPr>
              <a:t>type</a:t>
            </a:r>
            <a:endParaRPr sz="2000" dirty="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1405"/>
              </a:spcBef>
              <a:buChar char="•"/>
              <a:tabLst>
                <a:tab pos="240665" algn="l"/>
                <a:tab pos="241300" algn="l"/>
              </a:tabLst>
            </a:pPr>
            <a:r>
              <a:rPr sz="2000" spc="-5" dirty="0">
                <a:solidFill>
                  <a:srgbClr val="292929"/>
                </a:solidFill>
                <a:latin typeface="Arial"/>
                <a:cs typeface="Arial"/>
              </a:rPr>
              <a:t>Line plot </a:t>
            </a:r>
            <a:r>
              <a:rPr sz="2000" dirty="0">
                <a:solidFill>
                  <a:srgbClr val="292929"/>
                </a:solidFill>
                <a:latin typeface="Arial"/>
                <a:cs typeface="Arial"/>
              </a:rPr>
              <a:t>to Visualize the </a:t>
            </a:r>
            <a:r>
              <a:rPr sz="2000" spc="-5" dirty="0">
                <a:solidFill>
                  <a:srgbClr val="292929"/>
                </a:solidFill>
                <a:latin typeface="Arial"/>
                <a:cs typeface="Arial"/>
              </a:rPr>
              <a:t>launch </a:t>
            </a:r>
            <a:r>
              <a:rPr sz="2000" dirty="0">
                <a:solidFill>
                  <a:srgbClr val="292929"/>
                </a:solidFill>
                <a:latin typeface="Arial"/>
                <a:cs typeface="Arial"/>
              </a:rPr>
              <a:t>success yearly</a:t>
            </a:r>
            <a:r>
              <a:rPr sz="2000" spc="-13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92929"/>
                </a:solidFill>
                <a:latin typeface="Arial"/>
                <a:cs typeface="Arial"/>
              </a:rPr>
              <a:t>trend.</a:t>
            </a:r>
            <a:endParaRPr lang="en-US" sz="2000" dirty="0">
              <a:solidFill>
                <a:srgbClr val="292929"/>
              </a:solidFill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1405"/>
              </a:spcBef>
              <a:buChar char="•"/>
              <a:tabLst>
                <a:tab pos="240665" algn="l"/>
                <a:tab pos="241300" algn="l"/>
              </a:tabLst>
            </a:pPr>
            <a:r>
              <a:rPr lang="en-US" sz="2000" dirty="0">
                <a:latin typeface="Arial"/>
                <a:cs typeface="Arial"/>
              </a:rPr>
              <a:t>https://</a:t>
            </a:r>
            <a:r>
              <a:rPr lang="en-US" sz="2000" dirty="0" err="1">
                <a:latin typeface="Arial"/>
                <a:cs typeface="Arial"/>
              </a:rPr>
              <a:t>github.com</a:t>
            </a:r>
            <a:r>
              <a:rPr lang="en-US" sz="2000" dirty="0">
                <a:latin typeface="Arial"/>
                <a:cs typeface="Arial"/>
              </a:rPr>
              <a:t>/</a:t>
            </a:r>
            <a:r>
              <a:rPr lang="en-US" sz="2000" dirty="0" err="1">
                <a:latin typeface="Arial"/>
                <a:cs typeface="Arial"/>
              </a:rPr>
              <a:t>VuTuanThanh</a:t>
            </a:r>
            <a:r>
              <a:rPr lang="en-US" sz="2000" dirty="0">
                <a:latin typeface="Arial"/>
                <a:cs typeface="Arial"/>
              </a:rPr>
              <a:t>/Applied-Data-Science-Capstone---SpaceX-</a:t>
            </a:r>
            <a:r>
              <a:rPr lang="en-US" sz="2000" dirty="0" err="1">
                <a:latin typeface="Arial"/>
                <a:cs typeface="Arial"/>
              </a:rPr>
              <a:t>Falcon9</a:t>
            </a:r>
            <a:r>
              <a:rPr lang="en-US" sz="2000" dirty="0">
                <a:latin typeface="Arial"/>
                <a:cs typeface="Arial"/>
              </a:rPr>
              <a:t>/blob/main/</a:t>
            </a:r>
            <a:r>
              <a:rPr lang="en-US" sz="2000" dirty="0" err="1">
                <a:latin typeface="Arial"/>
                <a:cs typeface="Arial"/>
              </a:rPr>
              <a:t>Part%205</a:t>
            </a:r>
            <a:r>
              <a:rPr lang="en-US" sz="2000" dirty="0">
                <a:latin typeface="Arial"/>
                <a:cs typeface="Arial"/>
              </a:rPr>
              <a:t>.%</a:t>
            </a:r>
            <a:r>
              <a:rPr lang="en-US" sz="2000" dirty="0" err="1">
                <a:latin typeface="Arial"/>
                <a:cs typeface="Arial"/>
              </a:rPr>
              <a:t>20EDA%20with%20Visualization.ipynb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spc="-5" dirty="0"/>
              <a:t>11</a:t>
            </a:fld>
            <a:endParaRPr spc="-5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44246"/>
            <a:ext cx="584454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spc="-5" dirty="0"/>
              <a:t>EDA </a:t>
            </a:r>
            <a:r>
              <a:rPr sz="3700" spc="-10" dirty="0"/>
              <a:t>with Data</a:t>
            </a:r>
            <a:r>
              <a:rPr sz="3700" spc="-15" dirty="0"/>
              <a:t> </a:t>
            </a:r>
            <a:r>
              <a:rPr sz="3700" spc="-5" dirty="0"/>
              <a:t>Visualization</a:t>
            </a:r>
            <a:endParaRPr sz="37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8969" y="444246"/>
            <a:ext cx="906272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spc="-5" dirty="0"/>
              <a:t>EDA </a:t>
            </a:r>
            <a:r>
              <a:rPr sz="3700" spc="-10" dirty="0"/>
              <a:t>with Data </a:t>
            </a:r>
            <a:r>
              <a:rPr sz="3700" spc="-5" dirty="0"/>
              <a:t>Visualization </a:t>
            </a:r>
            <a:r>
              <a:rPr sz="3700" spc="-10" dirty="0"/>
              <a:t>(Plots</a:t>
            </a:r>
            <a:r>
              <a:rPr sz="3700" spc="125" dirty="0"/>
              <a:t> </a:t>
            </a:r>
            <a:r>
              <a:rPr sz="3700" spc="-10" dirty="0"/>
              <a:t>Cont….)</a:t>
            </a:r>
            <a:endParaRPr sz="3700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spc="-5" dirty="0"/>
              <a:t>12</a:t>
            </a:fld>
            <a:endParaRPr spc="-5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448A6D9-D9AA-339A-E203-DECECBFEA4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199" y="1295400"/>
            <a:ext cx="4437505" cy="2590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B62EA92-D770-EAE7-B15F-56003F1F43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665" y="4141619"/>
            <a:ext cx="4470039" cy="260280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BA4A4C0-921E-707B-A956-19F9B31B42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3184" y="1266290"/>
            <a:ext cx="4194816" cy="254116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6A6C9A9-3F13-BB03-FA56-FE277EB11C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3184" y="3998024"/>
            <a:ext cx="4194816" cy="2746402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1632660"/>
            <a:ext cx="10809631" cy="39312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The following SQL queries were </a:t>
            </a:r>
            <a:r>
              <a:rPr sz="2200" spc="-10" dirty="0">
                <a:solidFill>
                  <a:srgbClr val="292929"/>
                </a:solidFill>
                <a:latin typeface="Arial"/>
                <a:cs typeface="Arial"/>
              </a:rPr>
              <a:t>performed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for</a:t>
            </a:r>
            <a:r>
              <a:rPr sz="2200" spc="11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EDA</a:t>
            </a:r>
            <a:endParaRPr sz="2200" dirty="0">
              <a:latin typeface="Arial"/>
              <a:cs typeface="Arial"/>
            </a:endParaRPr>
          </a:p>
          <a:p>
            <a:pPr marL="698500" lvl="1" indent="-229235">
              <a:lnSpc>
                <a:spcPct val="100000"/>
              </a:lnSpc>
              <a:spcBef>
                <a:spcPts val="1410"/>
              </a:spcBef>
              <a:buChar char="•"/>
              <a:tabLst>
                <a:tab pos="697865" algn="l"/>
                <a:tab pos="699135" algn="l"/>
              </a:tabLst>
            </a:pPr>
            <a:r>
              <a:rPr sz="1800" spc="-5" dirty="0">
                <a:solidFill>
                  <a:srgbClr val="292929"/>
                </a:solidFill>
                <a:latin typeface="Arial"/>
                <a:cs typeface="Arial"/>
              </a:rPr>
              <a:t>Display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1800" spc="-5" dirty="0">
                <a:solidFill>
                  <a:srgbClr val="292929"/>
                </a:solidFill>
                <a:latin typeface="Arial"/>
                <a:cs typeface="Arial"/>
              </a:rPr>
              <a:t>names of the </a:t>
            </a:r>
            <a:r>
              <a:rPr sz="1800" spc="-10" dirty="0">
                <a:solidFill>
                  <a:srgbClr val="292929"/>
                </a:solidFill>
                <a:latin typeface="Arial"/>
                <a:cs typeface="Arial"/>
              </a:rPr>
              <a:t>unique </a:t>
            </a:r>
            <a:r>
              <a:rPr sz="1800" spc="-5" dirty="0">
                <a:solidFill>
                  <a:srgbClr val="292929"/>
                </a:solidFill>
                <a:latin typeface="Arial"/>
                <a:cs typeface="Arial"/>
              </a:rPr>
              <a:t>launch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sites </a:t>
            </a:r>
            <a:r>
              <a:rPr sz="1800" spc="-5" dirty="0">
                <a:solidFill>
                  <a:srgbClr val="292929"/>
                </a:solidFill>
                <a:latin typeface="Arial"/>
                <a:cs typeface="Arial"/>
              </a:rPr>
              <a:t>in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1800" spc="-5" dirty="0">
                <a:solidFill>
                  <a:srgbClr val="292929"/>
                </a:solidFill>
                <a:latin typeface="Arial"/>
                <a:cs typeface="Arial"/>
              </a:rPr>
              <a:t>space</a:t>
            </a:r>
            <a:r>
              <a:rPr sz="1800" spc="4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mission</a:t>
            </a:r>
            <a:endParaRPr sz="1800" dirty="0">
              <a:latin typeface="Arial"/>
              <a:cs typeface="Arial"/>
            </a:endParaRPr>
          </a:p>
          <a:p>
            <a:pPr lvl="1">
              <a:lnSpc>
                <a:spcPct val="100000"/>
              </a:lnSpc>
              <a:buChar char="•"/>
            </a:pPr>
            <a:endParaRPr sz="2400" dirty="0">
              <a:latin typeface="Arial"/>
              <a:cs typeface="Arial"/>
            </a:endParaRPr>
          </a:p>
          <a:p>
            <a:pPr lvl="1">
              <a:lnSpc>
                <a:spcPct val="100000"/>
              </a:lnSpc>
              <a:spcBef>
                <a:spcPts val="25"/>
              </a:spcBef>
            </a:pPr>
            <a:endParaRPr lang="en-US" sz="1900" dirty="0">
              <a:latin typeface="Arial"/>
              <a:cs typeface="Arial"/>
            </a:endParaRPr>
          </a:p>
          <a:p>
            <a:pPr lvl="1">
              <a:lnSpc>
                <a:spcPct val="100000"/>
              </a:lnSpc>
              <a:spcBef>
                <a:spcPts val="25"/>
              </a:spcBef>
            </a:pPr>
            <a:endParaRPr sz="1900" dirty="0">
              <a:latin typeface="Arial"/>
              <a:cs typeface="Arial"/>
            </a:endParaRPr>
          </a:p>
          <a:p>
            <a:pPr marL="698500" lvl="1" indent="-229235">
              <a:lnSpc>
                <a:spcPct val="100000"/>
              </a:lnSpc>
              <a:buChar char="•"/>
              <a:tabLst>
                <a:tab pos="697865" algn="l"/>
                <a:tab pos="699135" algn="l"/>
              </a:tabLst>
            </a:pPr>
            <a:r>
              <a:rPr sz="1800" spc="-5" dirty="0">
                <a:solidFill>
                  <a:srgbClr val="292929"/>
                </a:solidFill>
                <a:latin typeface="Arial"/>
                <a:cs typeface="Arial"/>
              </a:rPr>
              <a:t>Display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5 </a:t>
            </a:r>
            <a:r>
              <a:rPr sz="1800" spc="-5" dirty="0">
                <a:solidFill>
                  <a:srgbClr val="292929"/>
                </a:solidFill>
                <a:latin typeface="Arial"/>
                <a:cs typeface="Arial"/>
              </a:rPr>
              <a:t>records where launch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sites </a:t>
            </a:r>
            <a:r>
              <a:rPr sz="1800" spc="-10" dirty="0">
                <a:solidFill>
                  <a:srgbClr val="292929"/>
                </a:solidFill>
                <a:latin typeface="Arial"/>
                <a:cs typeface="Arial"/>
              </a:rPr>
              <a:t>begin </a:t>
            </a:r>
            <a:r>
              <a:rPr sz="1800" spc="-5" dirty="0">
                <a:solidFill>
                  <a:srgbClr val="292929"/>
                </a:solidFill>
                <a:latin typeface="Arial"/>
                <a:cs typeface="Arial"/>
              </a:rPr>
              <a:t>with the string</a:t>
            </a:r>
            <a:r>
              <a:rPr sz="1800" spc="6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'CCA‘</a:t>
            </a:r>
            <a:endParaRPr sz="1800" dirty="0">
              <a:latin typeface="Arial"/>
              <a:cs typeface="Arial"/>
            </a:endParaRPr>
          </a:p>
          <a:p>
            <a:pPr lvl="1">
              <a:lnSpc>
                <a:spcPct val="100000"/>
              </a:lnSpc>
              <a:buChar char="•"/>
            </a:pPr>
            <a:endParaRPr sz="2400" dirty="0">
              <a:latin typeface="Arial"/>
              <a:cs typeface="Arial"/>
            </a:endParaRPr>
          </a:p>
          <a:p>
            <a:pPr lvl="1">
              <a:lnSpc>
                <a:spcPct val="100000"/>
              </a:lnSpc>
              <a:spcBef>
                <a:spcPts val="15"/>
              </a:spcBef>
            </a:pPr>
            <a:endParaRPr lang="en-US" sz="1900" dirty="0">
              <a:latin typeface="Arial"/>
              <a:cs typeface="Arial"/>
            </a:endParaRPr>
          </a:p>
          <a:p>
            <a:pPr lvl="1">
              <a:lnSpc>
                <a:spcPct val="100000"/>
              </a:lnSpc>
              <a:spcBef>
                <a:spcPts val="15"/>
              </a:spcBef>
            </a:pPr>
            <a:endParaRPr sz="1900" dirty="0">
              <a:latin typeface="Arial"/>
              <a:cs typeface="Arial"/>
            </a:endParaRPr>
          </a:p>
          <a:p>
            <a:pPr marL="698500" lvl="1" indent="-229235">
              <a:lnSpc>
                <a:spcPct val="100000"/>
              </a:lnSpc>
              <a:buChar char="•"/>
              <a:tabLst>
                <a:tab pos="697865" algn="l"/>
                <a:tab pos="699135" algn="l"/>
              </a:tabLst>
            </a:pPr>
            <a:r>
              <a:rPr sz="1800" spc="-5" dirty="0">
                <a:latin typeface="Arial"/>
                <a:cs typeface="Arial"/>
              </a:rPr>
              <a:t>Display </a:t>
            </a:r>
            <a:r>
              <a:rPr sz="1800" dirty="0">
                <a:latin typeface="Arial"/>
                <a:cs typeface="Arial"/>
              </a:rPr>
              <a:t>the </a:t>
            </a:r>
            <a:r>
              <a:rPr sz="1800" spc="-5" dirty="0">
                <a:latin typeface="Arial"/>
                <a:cs typeface="Arial"/>
              </a:rPr>
              <a:t>total payload </a:t>
            </a:r>
            <a:r>
              <a:rPr sz="1800" dirty="0">
                <a:latin typeface="Arial"/>
                <a:cs typeface="Arial"/>
              </a:rPr>
              <a:t>mass </a:t>
            </a:r>
            <a:r>
              <a:rPr sz="1800" spc="-5" dirty="0">
                <a:latin typeface="Arial"/>
                <a:cs typeface="Arial"/>
              </a:rPr>
              <a:t>carried by boosters launched by NASA</a:t>
            </a:r>
            <a:r>
              <a:rPr sz="1800" spc="4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(CRS)</a:t>
            </a:r>
          </a:p>
          <a:p>
            <a:pPr lvl="1">
              <a:lnSpc>
                <a:spcPct val="100000"/>
              </a:lnSpc>
              <a:buChar char="•"/>
            </a:pPr>
            <a:endParaRPr sz="2400" dirty="0">
              <a:latin typeface="Arial"/>
              <a:cs typeface="Arial"/>
            </a:endParaRPr>
          </a:p>
          <a:p>
            <a:pPr lvl="1">
              <a:lnSpc>
                <a:spcPct val="100000"/>
              </a:lnSpc>
              <a:spcBef>
                <a:spcPts val="10"/>
              </a:spcBef>
            </a:pPr>
            <a:endParaRPr sz="19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44246"/>
            <a:ext cx="302704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spc="-5" dirty="0"/>
              <a:t>EDA </a:t>
            </a:r>
            <a:r>
              <a:rPr sz="3700" spc="-10" dirty="0"/>
              <a:t>with</a:t>
            </a:r>
            <a:r>
              <a:rPr sz="3700" spc="-50" dirty="0"/>
              <a:t> </a:t>
            </a:r>
            <a:r>
              <a:rPr sz="3700" spc="-5" dirty="0"/>
              <a:t>SQL</a:t>
            </a:r>
            <a:endParaRPr sz="3700"/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spc="-5" dirty="0"/>
              <a:t>13</a:t>
            </a:fld>
            <a:endParaRPr spc="-5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83B2D54-3C82-4068-6240-FEDF12FBD2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3733800"/>
            <a:ext cx="5715000" cy="59233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71A0222-0FE6-FB8A-860C-2E7B2C9E5B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" y="2431682"/>
            <a:ext cx="5505733" cy="59234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3208FD7-BE0B-1EC8-4D9A-4205AAC14D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7256" y="5035917"/>
            <a:ext cx="6902805" cy="711237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06194" y="1462862"/>
            <a:ext cx="869886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Char char="•"/>
              <a:tabLst>
                <a:tab pos="240665" algn="l"/>
                <a:tab pos="241300" algn="l"/>
              </a:tabLst>
            </a:pPr>
            <a:r>
              <a:rPr sz="1800" spc="-5" dirty="0">
                <a:solidFill>
                  <a:srgbClr val="292929"/>
                </a:solidFill>
                <a:latin typeface="Arial"/>
                <a:cs typeface="Arial"/>
              </a:rPr>
              <a:t>List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1800" spc="-5" dirty="0">
                <a:solidFill>
                  <a:srgbClr val="292929"/>
                </a:solidFill>
                <a:latin typeface="Arial"/>
                <a:cs typeface="Arial"/>
              </a:rPr>
              <a:t>date </a:t>
            </a:r>
            <a:r>
              <a:rPr sz="1800" spc="-10" dirty="0">
                <a:solidFill>
                  <a:srgbClr val="292929"/>
                </a:solidFill>
                <a:latin typeface="Arial"/>
                <a:cs typeface="Arial"/>
              </a:rPr>
              <a:t>when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1800" spc="-5" dirty="0">
                <a:solidFill>
                  <a:srgbClr val="292929"/>
                </a:solidFill>
                <a:latin typeface="Arial"/>
                <a:cs typeface="Arial"/>
              </a:rPr>
              <a:t>first successful </a:t>
            </a:r>
            <a:r>
              <a:rPr sz="1800" spc="-10" dirty="0">
                <a:solidFill>
                  <a:srgbClr val="292929"/>
                </a:solidFill>
                <a:latin typeface="Arial"/>
                <a:cs typeface="Arial"/>
              </a:rPr>
              <a:t>landing </a:t>
            </a:r>
            <a:r>
              <a:rPr sz="1800" spc="-5" dirty="0">
                <a:solidFill>
                  <a:srgbClr val="292929"/>
                </a:solidFill>
                <a:latin typeface="Arial"/>
                <a:cs typeface="Arial"/>
              </a:rPr>
              <a:t>outcome in </a:t>
            </a:r>
            <a:r>
              <a:rPr sz="1800" spc="-10" dirty="0">
                <a:solidFill>
                  <a:srgbClr val="292929"/>
                </a:solidFill>
                <a:latin typeface="Arial"/>
                <a:cs typeface="Arial"/>
              </a:rPr>
              <a:t>ground pad </a:t>
            </a:r>
            <a:r>
              <a:rPr sz="1800" spc="-5" dirty="0">
                <a:solidFill>
                  <a:srgbClr val="292929"/>
                </a:solidFill>
                <a:latin typeface="Arial"/>
                <a:cs typeface="Arial"/>
              </a:rPr>
              <a:t>was</a:t>
            </a:r>
            <a:r>
              <a:rPr sz="1800" spc="19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Arial"/>
                <a:cs typeface="Arial"/>
              </a:rPr>
              <a:t>achieved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13475" y="3410164"/>
            <a:ext cx="10112375" cy="10406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95"/>
              </a:spcBef>
              <a:buClr>
                <a:srgbClr val="292929"/>
              </a:buClr>
              <a:buFont typeface="Arial" panose="020B0604020202020204" pitchFamily="34" charset="0"/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 the GitHub URL of your completed EDA with SQL</a:t>
            </a:r>
            <a:r>
              <a:rPr sz="2200" spc="14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notebook.</a:t>
            </a:r>
            <a:endParaRPr lang="en-US" sz="2200" spc="-5" dirty="0">
              <a:solidFill>
                <a:srgbClr val="292929"/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95"/>
              </a:spcBef>
              <a:buClr>
                <a:srgbClr val="292929"/>
              </a:buClr>
              <a:tabLst>
                <a:tab pos="240665" algn="l"/>
                <a:tab pos="241300" algn="l"/>
              </a:tabLst>
            </a:pPr>
            <a:r>
              <a:rPr lang="en-US" sz="2200" dirty="0">
                <a:latin typeface="Arial"/>
                <a:cs typeface="Arial"/>
              </a:rPr>
              <a:t> https://</a:t>
            </a:r>
            <a:r>
              <a:rPr lang="en-US" sz="2200" dirty="0" err="1">
                <a:latin typeface="Arial"/>
                <a:cs typeface="Arial"/>
              </a:rPr>
              <a:t>github.com</a:t>
            </a:r>
            <a:r>
              <a:rPr lang="en-US" sz="2200" dirty="0">
                <a:latin typeface="Arial"/>
                <a:cs typeface="Arial"/>
              </a:rPr>
              <a:t>/</a:t>
            </a:r>
            <a:r>
              <a:rPr lang="en-US" sz="2200" dirty="0" err="1">
                <a:latin typeface="Arial"/>
                <a:cs typeface="Arial"/>
              </a:rPr>
              <a:t>VuTuanThanh</a:t>
            </a:r>
            <a:r>
              <a:rPr lang="en-US" sz="2200" dirty="0">
                <a:latin typeface="Arial"/>
                <a:cs typeface="Arial"/>
              </a:rPr>
              <a:t>/Applied-Data-Science-Capstone---SpaceX-</a:t>
            </a:r>
            <a:r>
              <a:rPr lang="en-US" sz="2200" dirty="0" err="1">
                <a:latin typeface="Arial"/>
                <a:cs typeface="Arial"/>
              </a:rPr>
              <a:t>Falcon9</a:t>
            </a:r>
            <a:r>
              <a:rPr lang="en-US" sz="2200" dirty="0">
                <a:latin typeface="Arial"/>
                <a:cs typeface="Arial"/>
              </a:rPr>
              <a:t>/blob/main/</a:t>
            </a:r>
            <a:r>
              <a:rPr lang="en-US" sz="2200" dirty="0" err="1">
                <a:latin typeface="Arial"/>
                <a:cs typeface="Arial"/>
              </a:rPr>
              <a:t>part4%20-eda-sql-coursera_sqllite.ipynb</a:t>
            </a:r>
            <a:endParaRPr sz="2200" dirty="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48969" y="444246"/>
            <a:ext cx="506158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spc="-5" dirty="0"/>
              <a:t>EDA </a:t>
            </a:r>
            <a:r>
              <a:rPr sz="3700" spc="-10" dirty="0"/>
              <a:t>with </a:t>
            </a:r>
            <a:r>
              <a:rPr sz="3700" spc="-5" dirty="0"/>
              <a:t>SQL</a:t>
            </a:r>
            <a:r>
              <a:rPr sz="3700" spc="-25" dirty="0"/>
              <a:t> </a:t>
            </a:r>
            <a:r>
              <a:rPr sz="3700" spc="-5" dirty="0"/>
              <a:t>(Cont.…)</a:t>
            </a:r>
            <a:endParaRPr sz="3700"/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spc="-5" dirty="0"/>
              <a:t>14</a:t>
            </a:fld>
            <a:endParaRPr spc="-5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243C3CD-393B-6B80-0AF3-4C2634875B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6931" y="1941173"/>
            <a:ext cx="8687246" cy="844593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6939" y="1897761"/>
            <a:ext cx="10356850" cy="27411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76835" indent="-229235">
              <a:lnSpc>
                <a:spcPct val="100000"/>
              </a:lnSpc>
              <a:spcBef>
                <a:spcPts val="95"/>
              </a:spcBef>
              <a:buChar char="•"/>
              <a:tabLst>
                <a:tab pos="241300" algn="l"/>
                <a:tab pos="241935" algn="l"/>
              </a:tabLst>
            </a:pP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Created folium map to marked all the launch </a:t>
            </a: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sites, </a:t>
            </a:r>
            <a:r>
              <a:rPr sz="2200" spc="-10" dirty="0">
                <a:solidFill>
                  <a:srgbClr val="292929"/>
                </a:solidFill>
                <a:latin typeface="Arial"/>
                <a:cs typeface="Arial"/>
              </a:rPr>
              <a:t>and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created map objects such  as markers, circles, lines to </a:t>
            </a:r>
            <a:r>
              <a:rPr sz="2200" spc="-10" dirty="0">
                <a:solidFill>
                  <a:srgbClr val="292929"/>
                </a:solidFill>
                <a:latin typeface="Arial"/>
                <a:cs typeface="Arial"/>
              </a:rPr>
              <a:t>mark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the success or failure of launches for each  launch</a:t>
            </a:r>
            <a:r>
              <a:rPr sz="2200" spc="-1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site.</a:t>
            </a:r>
            <a:endParaRPr sz="2200" dirty="0">
              <a:latin typeface="Arial"/>
              <a:cs typeface="Arial"/>
            </a:endParaRPr>
          </a:p>
          <a:p>
            <a:pPr marL="241300" indent="-229235">
              <a:lnSpc>
                <a:spcPct val="100000"/>
              </a:lnSpc>
              <a:spcBef>
                <a:spcPts val="1395"/>
              </a:spcBef>
              <a:buChar char="•"/>
              <a:tabLst>
                <a:tab pos="241300" algn="l"/>
                <a:tab pos="241935" algn="l"/>
              </a:tabLst>
            </a:pPr>
            <a:r>
              <a:rPr sz="2200" spc="-10" dirty="0">
                <a:solidFill>
                  <a:srgbClr val="292929"/>
                </a:solidFill>
                <a:latin typeface="Arial"/>
                <a:cs typeface="Arial"/>
              </a:rPr>
              <a:t>Created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a launch set outcomes (failure=0 or</a:t>
            </a:r>
            <a:r>
              <a:rPr sz="2200" spc="114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success=1).</a:t>
            </a:r>
            <a:endParaRPr lang="en-US" sz="2200" dirty="0">
              <a:latin typeface="Arial"/>
              <a:cs typeface="Arial"/>
            </a:endParaRPr>
          </a:p>
          <a:p>
            <a:pPr marL="241300" indent="-229235">
              <a:lnSpc>
                <a:spcPct val="100000"/>
              </a:lnSpc>
              <a:spcBef>
                <a:spcPts val="1395"/>
              </a:spcBef>
              <a:buChar char="•"/>
              <a:tabLst>
                <a:tab pos="241300" algn="l"/>
                <a:tab pos="241935" algn="l"/>
              </a:tabLst>
            </a:pPr>
            <a:r>
              <a:rPr sz="2200" u="sng" spc="-5" dirty="0">
                <a:solidFill>
                  <a:srgbClr val="944F71"/>
                </a:solidFill>
                <a:uFill>
                  <a:solidFill>
                    <a:srgbClr val="944F71"/>
                  </a:solidFill>
                </a:uFill>
                <a:latin typeface="Arial"/>
                <a:cs typeface="Arial"/>
                <a:hlinkClick r:id="rId2"/>
              </a:rPr>
              <a:t> </a:t>
            </a:r>
            <a:r>
              <a:rPr lang="en-US" sz="2200" u="sng" spc="-5" dirty="0">
                <a:solidFill>
                  <a:srgbClr val="944F71"/>
                </a:solidFill>
                <a:uFill>
                  <a:solidFill>
                    <a:srgbClr val="944F71"/>
                  </a:solidFill>
                </a:uFill>
                <a:latin typeface="Arial"/>
                <a:cs typeface="Arial"/>
              </a:rPr>
              <a:t>https://</a:t>
            </a:r>
            <a:r>
              <a:rPr lang="en-US" sz="2200" u="sng" spc="-5" dirty="0" err="1">
                <a:solidFill>
                  <a:srgbClr val="944F71"/>
                </a:solidFill>
                <a:uFill>
                  <a:solidFill>
                    <a:srgbClr val="944F71"/>
                  </a:solidFill>
                </a:uFill>
                <a:latin typeface="Arial"/>
                <a:cs typeface="Arial"/>
              </a:rPr>
              <a:t>github.com</a:t>
            </a:r>
            <a:r>
              <a:rPr lang="en-US" sz="2200" u="sng" spc="-5" dirty="0">
                <a:solidFill>
                  <a:srgbClr val="944F71"/>
                </a:solidFill>
                <a:uFill>
                  <a:solidFill>
                    <a:srgbClr val="944F71"/>
                  </a:solidFill>
                </a:uFill>
                <a:latin typeface="Arial"/>
                <a:cs typeface="Arial"/>
              </a:rPr>
              <a:t>/</a:t>
            </a:r>
            <a:r>
              <a:rPr lang="en-US" sz="2200" u="sng" spc="-5" dirty="0" err="1">
                <a:solidFill>
                  <a:srgbClr val="944F71"/>
                </a:solidFill>
                <a:uFill>
                  <a:solidFill>
                    <a:srgbClr val="944F71"/>
                  </a:solidFill>
                </a:uFill>
                <a:latin typeface="Arial"/>
                <a:cs typeface="Arial"/>
              </a:rPr>
              <a:t>VuTuanThanh</a:t>
            </a:r>
            <a:r>
              <a:rPr lang="en-US" sz="2200" u="sng" spc="-5" dirty="0">
                <a:solidFill>
                  <a:srgbClr val="944F71"/>
                </a:solidFill>
                <a:uFill>
                  <a:solidFill>
                    <a:srgbClr val="944F71"/>
                  </a:solidFill>
                </a:uFill>
                <a:latin typeface="Arial"/>
                <a:cs typeface="Arial"/>
              </a:rPr>
              <a:t>/Applied-Data-Science-Capstone---SpaceX-</a:t>
            </a:r>
            <a:r>
              <a:rPr lang="en-US" sz="2200" u="sng" spc="-5" dirty="0" err="1">
                <a:solidFill>
                  <a:srgbClr val="944F71"/>
                </a:solidFill>
                <a:uFill>
                  <a:solidFill>
                    <a:srgbClr val="944F71"/>
                  </a:solidFill>
                </a:uFill>
                <a:latin typeface="Arial"/>
                <a:cs typeface="Arial"/>
              </a:rPr>
              <a:t>Falcon9</a:t>
            </a:r>
            <a:r>
              <a:rPr lang="en-US" sz="2200" u="sng" spc="-5" dirty="0">
                <a:solidFill>
                  <a:srgbClr val="944F71"/>
                </a:solidFill>
                <a:uFill>
                  <a:solidFill>
                    <a:srgbClr val="944F71"/>
                  </a:solidFill>
                </a:uFill>
                <a:latin typeface="Arial"/>
                <a:cs typeface="Arial"/>
              </a:rPr>
              <a:t>/blob/main/Part%206.%20Launch%20Sites%20Locations%20Analysis%20with%20Folium.ipynb</a:t>
            </a:r>
            <a:endParaRPr sz="22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spc="-5" dirty="0"/>
              <a:t>15</a:t>
            </a:fld>
            <a:endParaRPr spc="-5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44246"/>
            <a:ext cx="757364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spc="-10" dirty="0"/>
              <a:t>Build </a:t>
            </a:r>
            <a:r>
              <a:rPr sz="3700" spc="-5" dirty="0"/>
              <a:t>an Interactive </a:t>
            </a:r>
            <a:r>
              <a:rPr sz="3700" spc="-10" dirty="0"/>
              <a:t>Map with</a:t>
            </a:r>
            <a:r>
              <a:rPr sz="3700" spc="60" dirty="0"/>
              <a:t> </a:t>
            </a:r>
            <a:r>
              <a:rPr sz="3700" spc="-5" dirty="0"/>
              <a:t>Folium</a:t>
            </a:r>
            <a:endParaRPr sz="37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09600" y="1848357"/>
            <a:ext cx="9767544" cy="416716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Built an interactive dashboard application </a:t>
            </a:r>
            <a:r>
              <a:rPr sz="2200" spc="-10" dirty="0">
                <a:solidFill>
                  <a:srgbClr val="292929"/>
                </a:solidFill>
                <a:latin typeface="Arial"/>
                <a:cs typeface="Arial"/>
              </a:rPr>
              <a:t>with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Plotly dash</a:t>
            </a:r>
            <a:r>
              <a:rPr sz="2200" spc="8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by:</a:t>
            </a:r>
            <a:endParaRPr sz="2200" dirty="0">
              <a:latin typeface="Arial"/>
              <a:cs typeface="Arial"/>
            </a:endParaRPr>
          </a:p>
          <a:p>
            <a:pPr marL="698500" lvl="1" indent="-229235">
              <a:lnSpc>
                <a:spcPct val="100000"/>
              </a:lnSpc>
              <a:spcBef>
                <a:spcPts val="1410"/>
              </a:spcBef>
              <a:buChar char="•"/>
              <a:tabLst>
                <a:tab pos="697865" algn="l"/>
                <a:tab pos="699135" algn="l"/>
              </a:tabLst>
            </a:pPr>
            <a:r>
              <a:rPr sz="1800" spc="-5" dirty="0">
                <a:solidFill>
                  <a:srgbClr val="292929"/>
                </a:solidFill>
                <a:latin typeface="Arial"/>
                <a:cs typeface="Arial"/>
              </a:rPr>
              <a:t>Adding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a </a:t>
            </a:r>
            <a:r>
              <a:rPr sz="1800" spc="-10" dirty="0">
                <a:solidFill>
                  <a:srgbClr val="292929"/>
                </a:solidFill>
                <a:latin typeface="Arial"/>
                <a:cs typeface="Arial"/>
              </a:rPr>
              <a:t>Launch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Site </a:t>
            </a:r>
            <a:r>
              <a:rPr sz="1800" spc="-5" dirty="0">
                <a:solidFill>
                  <a:srgbClr val="292929"/>
                </a:solidFill>
                <a:latin typeface="Arial"/>
                <a:cs typeface="Arial"/>
              </a:rPr>
              <a:t>Drop-down Input</a:t>
            </a:r>
            <a:r>
              <a:rPr sz="1800" spc="4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Arial"/>
                <a:cs typeface="Arial"/>
              </a:rPr>
              <a:t>Component</a:t>
            </a:r>
            <a:endParaRPr sz="1800" dirty="0">
              <a:latin typeface="Arial"/>
              <a:cs typeface="Arial"/>
            </a:endParaRPr>
          </a:p>
          <a:p>
            <a:pPr marL="698500" marR="996950" lvl="1" indent="-228600">
              <a:lnSpc>
                <a:spcPct val="100000"/>
              </a:lnSpc>
              <a:spcBef>
                <a:spcPts val="1405"/>
              </a:spcBef>
              <a:buChar char="•"/>
              <a:tabLst>
                <a:tab pos="697865" algn="l"/>
                <a:tab pos="699135" algn="l"/>
              </a:tabLst>
            </a:pPr>
            <a:r>
              <a:rPr sz="1800" spc="-5" dirty="0">
                <a:solidFill>
                  <a:srgbClr val="292929"/>
                </a:solidFill>
                <a:latin typeface="Arial"/>
                <a:cs typeface="Arial"/>
              </a:rPr>
              <a:t>Adding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a </a:t>
            </a:r>
            <a:r>
              <a:rPr sz="1800" spc="-5" dirty="0">
                <a:solidFill>
                  <a:srgbClr val="292929"/>
                </a:solidFill>
                <a:latin typeface="Arial"/>
                <a:cs typeface="Arial"/>
              </a:rPr>
              <a:t>callback function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to </a:t>
            </a:r>
            <a:r>
              <a:rPr sz="1800" spc="-5" dirty="0">
                <a:solidFill>
                  <a:srgbClr val="292929"/>
                </a:solidFill>
                <a:latin typeface="Arial"/>
                <a:cs typeface="Arial"/>
              </a:rPr>
              <a:t>render success-pie-chart based on selected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site  </a:t>
            </a:r>
            <a:r>
              <a:rPr sz="1800" spc="-10" dirty="0">
                <a:solidFill>
                  <a:srgbClr val="292929"/>
                </a:solidFill>
                <a:latin typeface="Arial"/>
                <a:cs typeface="Arial"/>
              </a:rPr>
              <a:t>dropdown</a:t>
            </a:r>
            <a:endParaRPr sz="1800" dirty="0">
              <a:latin typeface="Arial"/>
              <a:cs typeface="Arial"/>
            </a:endParaRPr>
          </a:p>
          <a:p>
            <a:pPr marL="698500" lvl="1" indent="-229235">
              <a:lnSpc>
                <a:spcPct val="100000"/>
              </a:lnSpc>
              <a:spcBef>
                <a:spcPts val="1405"/>
              </a:spcBef>
              <a:buChar char="•"/>
              <a:tabLst>
                <a:tab pos="697865" algn="l"/>
                <a:tab pos="699135" algn="l"/>
              </a:tabLst>
            </a:pPr>
            <a:r>
              <a:rPr sz="1800" spc="-5" dirty="0">
                <a:solidFill>
                  <a:srgbClr val="292929"/>
                </a:solidFill>
                <a:latin typeface="Arial"/>
                <a:cs typeface="Arial"/>
              </a:rPr>
              <a:t>Adding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a </a:t>
            </a:r>
            <a:r>
              <a:rPr sz="1800" spc="-10" dirty="0">
                <a:solidFill>
                  <a:srgbClr val="292929"/>
                </a:solidFill>
                <a:latin typeface="Arial"/>
                <a:cs typeface="Arial"/>
              </a:rPr>
              <a:t>Range </a:t>
            </a:r>
            <a:r>
              <a:rPr sz="1800" spc="-5" dirty="0">
                <a:solidFill>
                  <a:srgbClr val="292929"/>
                </a:solidFill>
                <a:latin typeface="Arial"/>
                <a:cs typeface="Arial"/>
              </a:rPr>
              <a:t>Slider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to </a:t>
            </a:r>
            <a:r>
              <a:rPr sz="1800" spc="-5" dirty="0">
                <a:solidFill>
                  <a:srgbClr val="292929"/>
                </a:solidFill>
                <a:latin typeface="Arial"/>
                <a:cs typeface="Arial"/>
              </a:rPr>
              <a:t>Select</a:t>
            </a:r>
            <a:r>
              <a:rPr sz="1800" spc="5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"/>
                <a:cs typeface="Arial"/>
              </a:rPr>
              <a:t>Payload</a:t>
            </a:r>
            <a:endParaRPr sz="1800" dirty="0">
              <a:latin typeface="Arial"/>
              <a:cs typeface="Arial"/>
            </a:endParaRPr>
          </a:p>
          <a:p>
            <a:pPr marL="698500" lvl="1" indent="-229235">
              <a:lnSpc>
                <a:spcPct val="100000"/>
              </a:lnSpc>
              <a:spcBef>
                <a:spcPts val="1390"/>
              </a:spcBef>
              <a:buChar char="•"/>
              <a:tabLst>
                <a:tab pos="697865" algn="l"/>
                <a:tab pos="699135" algn="l"/>
              </a:tabLst>
            </a:pPr>
            <a:r>
              <a:rPr sz="1800" spc="-5" dirty="0">
                <a:solidFill>
                  <a:srgbClr val="292929"/>
                </a:solidFill>
                <a:latin typeface="Arial"/>
                <a:cs typeface="Arial"/>
              </a:rPr>
              <a:t>Addeng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a </a:t>
            </a:r>
            <a:r>
              <a:rPr sz="1800" spc="-5" dirty="0">
                <a:solidFill>
                  <a:srgbClr val="292929"/>
                </a:solidFill>
                <a:latin typeface="Arial"/>
                <a:cs typeface="Arial"/>
              </a:rPr>
              <a:t>callback function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to </a:t>
            </a:r>
            <a:r>
              <a:rPr sz="1800" spc="-5" dirty="0">
                <a:solidFill>
                  <a:srgbClr val="292929"/>
                </a:solidFill>
                <a:latin typeface="Arial"/>
                <a:cs typeface="Arial"/>
              </a:rPr>
              <a:t>render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1800" spc="-5" dirty="0">
                <a:solidFill>
                  <a:srgbClr val="292929"/>
                </a:solidFill>
                <a:latin typeface="Arial"/>
                <a:cs typeface="Arial"/>
              </a:rPr>
              <a:t>success-payload-scatter-chart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scatter</a:t>
            </a:r>
            <a:r>
              <a:rPr sz="1800" spc="7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Arial"/>
                <a:cs typeface="Arial"/>
              </a:rPr>
              <a:t>plot</a:t>
            </a:r>
            <a:endParaRPr lang="en-US" dirty="0">
              <a:latin typeface="Arial"/>
              <a:cs typeface="Arial"/>
            </a:endParaRPr>
          </a:p>
          <a:p>
            <a:pPr marL="174625" lvl="1" indent="-174625">
              <a:lnSpc>
                <a:spcPct val="100000"/>
              </a:lnSpc>
              <a:spcBef>
                <a:spcPts val="1390"/>
              </a:spcBef>
              <a:buChar char="•"/>
              <a:tabLst>
                <a:tab pos="697865" algn="l"/>
                <a:tab pos="699135" algn="l"/>
              </a:tabLst>
            </a:pPr>
            <a:r>
              <a:rPr lang="en-US" sz="2200" spc="-5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lang="en-US" sz="2200" spc="-5" dirty="0" err="1">
                <a:solidFill>
                  <a:srgbClr val="292929"/>
                </a:solidFill>
                <a:latin typeface="Arial"/>
                <a:cs typeface="Arial"/>
              </a:rPr>
              <a:t>Github</a:t>
            </a:r>
            <a:r>
              <a:rPr lang="en-US" sz="2200" spc="-5" dirty="0">
                <a:solidFill>
                  <a:srgbClr val="292929"/>
                </a:solidFill>
                <a:latin typeface="Arial"/>
                <a:cs typeface="Arial"/>
              </a:rPr>
              <a:t> URL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of your completed Plotly Dash lab</a:t>
            </a:r>
            <a:endParaRPr lang="en-US" sz="2200" spc="-5" dirty="0">
              <a:solidFill>
                <a:srgbClr val="292929"/>
              </a:solidFill>
              <a:latin typeface="Arial"/>
              <a:cs typeface="Arial"/>
            </a:endParaRPr>
          </a:p>
          <a:p>
            <a:pPr marL="0" lvl="1">
              <a:lnSpc>
                <a:spcPct val="100000"/>
              </a:lnSpc>
              <a:spcBef>
                <a:spcPts val="1390"/>
              </a:spcBef>
              <a:tabLst>
                <a:tab pos="697865" algn="l"/>
                <a:tab pos="699135" algn="l"/>
              </a:tabLst>
            </a:pPr>
            <a:r>
              <a:rPr lang="en-US" sz="2200" spc="-5" dirty="0">
                <a:solidFill>
                  <a:srgbClr val="292929"/>
                </a:solidFill>
                <a:latin typeface="Arial"/>
                <a:cs typeface="Arial"/>
              </a:rPr>
              <a:t>  https://</a:t>
            </a:r>
            <a:r>
              <a:rPr lang="en-US" sz="2200" spc="-5" dirty="0" err="1">
                <a:solidFill>
                  <a:srgbClr val="292929"/>
                </a:solidFill>
                <a:latin typeface="Arial"/>
                <a:cs typeface="Arial"/>
              </a:rPr>
              <a:t>github.com</a:t>
            </a:r>
            <a:r>
              <a:rPr lang="en-US" sz="2200" spc="-5" dirty="0">
                <a:solidFill>
                  <a:srgbClr val="292929"/>
                </a:solidFill>
                <a:latin typeface="Arial"/>
                <a:cs typeface="Arial"/>
              </a:rPr>
              <a:t>/</a:t>
            </a:r>
            <a:r>
              <a:rPr lang="en-US" sz="2200" spc="-5" dirty="0" err="1">
                <a:solidFill>
                  <a:srgbClr val="292929"/>
                </a:solidFill>
                <a:latin typeface="Arial"/>
                <a:cs typeface="Arial"/>
              </a:rPr>
              <a:t>VuTuanThanh</a:t>
            </a:r>
            <a:r>
              <a:rPr lang="en-US" sz="2200" spc="-5" dirty="0">
                <a:solidFill>
                  <a:srgbClr val="292929"/>
                </a:solidFill>
                <a:latin typeface="Arial"/>
                <a:cs typeface="Arial"/>
              </a:rPr>
              <a:t>/Applied-Data-Science-Capstone---SpaceX-</a:t>
            </a:r>
            <a:r>
              <a:rPr lang="en-US" sz="2200" spc="-5" dirty="0" err="1">
                <a:solidFill>
                  <a:srgbClr val="292929"/>
                </a:solidFill>
                <a:latin typeface="Arial"/>
                <a:cs typeface="Arial"/>
              </a:rPr>
              <a:t>Falcon9</a:t>
            </a:r>
            <a:r>
              <a:rPr lang="en-US" sz="2200" spc="-5" dirty="0">
                <a:solidFill>
                  <a:srgbClr val="292929"/>
                </a:solidFill>
                <a:latin typeface="Arial"/>
                <a:cs typeface="Arial"/>
              </a:rPr>
              <a:t>/blob/main/Part%206.%20Launch%20Sites%20Locations%20Analysis%20with%20Folium.ipynb</a:t>
            </a:r>
            <a:endParaRPr sz="22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spc="-5" dirty="0"/>
              <a:t>16</a:t>
            </a:fld>
            <a:endParaRPr spc="-5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44246"/>
            <a:ext cx="737044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spc="-10" dirty="0"/>
              <a:t>Build </a:t>
            </a:r>
            <a:r>
              <a:rPr sz="3700" spc="-5" dirty="0"/>
              <a:t>a </a:t>
            </a:r>
            <a:r>
              <a:rPr sz="3700" spc="-10" dirty="0"/>
              <a:t>Dashboard with </a:t>
            </a:r>
            <a:r>
              <a:rPr sz="3700" spc="-5" dirty="0"/>
              <a:t>Plotly</a:t>
            </a:r>
            <a:r>
              <a:rPr sz="3700" spc="135" dirty="0"/>
              <a:t> </a:t>
            </a:r>
            <a:r>
              <a:rPr sz="3700" spc="-10" dirty="0"/>
              <a:t>Dash</a:t>
            </a:r>
            <a:endParaRPr sz="37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96003" y="444246"/>
            <a:ext cx="386524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spc="-5" dirty="0"/>
              <a:t>SpaceX </a:t>
            </a:r>
            <a:r>
              <a:rPr sz="3700" spc="-10" dirty="0"/>
              <a:t>Dash</a:t>
            </a:r>
            <a:r>
              <a:rPr sz="3700" spc="-35" dirty="0"/>
              <a:t> </a:t>
            </a:r>
            <a:r>
              <a:rPr sz="3700" spc="-5" dirty="0"/>
              <a:t>App</a:t>
            </a:r>
            <a:endParaRPr sz="370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spc="-5" dirty="0"/>
              <a:t>17</a:t>
            </a:fld>
            <a:endParaRPr spc="-5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F013370-9895-45B2-8ED0-4B2FF66DF0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965" y="1447800"/>
            <a:ext cx="10681010" cy="5081912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1848357"/>
            <a:ext cx="9157335" cy="399922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920750" indent="-228600">
              <a:lnSpc>
                <a:spcPct val="100000"/>
              </a:lnSpc>
              <a:spcBef>
                <a:spcPts val="95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10" dirty="0">
                <a:solidFill>
                  <a:srgbClr val="292929"/>
                </a:solidFill>
                <a:latin typeface="Arial"/>
                <a:cs typeface="Arial"/>
              </a:rPr>
              <a:t>Summary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of how I built, evaluated, improved, </a:t>
            </a:r>
            <a:r>
              <a:rPr sz="2200" spc="-10" dirty="0">
                <a:solidFill>
                  <a:srgbClr val="292929"/>
                </a:solidFill>
                <a:latin typeface="Arial"/>
                <a:cs typeface="Arial"/>
              </a:rPr>
              <a:t>and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found the best  performing classification</a:t>
            </a:r>
            <a:r>
              <a:rPr sz="2200" spc="2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model</a:t>
            </a:r>
            <a:endParaRPr sz="2200">
              <a:latin typeface="Arial"/>
              <a:cs typeface="Arial"/>
            </a:endParaRPr>
          </a:p>
          <a:p>
            <a:pPr marL="241300" marR="728345" indent="-228600">
              <a:lnSpc>
                <a:spcPct val="100000"/>
              </a:lnSpc>
              <a:spcBef>
                <a:spcPts val="1395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After loading the data as a Pandas Dataframe, I set out to perform  exploratory </a:t>
            </a:r>
            <a:r>
              <a:rPr sz="2200" spc="-10" dirty="0">
                <a:solidFill>
                  <a:srgbClr val="292929"/>
                </a:solidFill>
                <a:latin typeface="Arial"/>
                <a:cs typeface="Arial"/>
              </a:rPr>
              <a:t>Data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Analysis </a:t>
            </a:r>
            <a:r>
              <a:rPr sz="2200" spc="-10" dirty="0">
                <a:solidFill>
                  <a:srgbClr val="292929"/>
                </a:solidFill>
                <a:latin typeface="Arial"/>
                <a:cs typeface="Arial"/>
              </a:rPr>
              <a:t>and determine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Training Labels</a:t>
            </a:r>
            <a:r>
              <a:rPr sz="2200" spc="15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by;</a:t>
            </a:r>
            <a:endParaRPr sz="2200">
              <a:latin typeface="Arial"/>
              <a:cs typeface="Arial"/>
            </a:endParaRPr>
          </a:p>
          <a:p>
            <a:pPr marL="698500" marR="476884" lvl="1" indent="-228600">
              <a:lnSpc>
                <a:spcPct val="100000"/>
              </a:lnSpc>
              <a:spcBef>
                <a:spcPts val="1420"/>
              </a:spcBef>
              <a:buChar char="•"/>
              <a:tabLst>
                <a:tab pos="697865" algn="l"/>
                <a:tab pos="699135" algn="l"/>
              </a:tabLst>
            </a:pPr>
            <a:r>
              <a:rPr sz="1800" spc="-5" dirty="0">
                <a:solidFill>
                  <a:srgbClr val="292929"/>
                </a:solidFill>
                <a:latin typeface="Arial"/>
                <a:cs typeface="Arial"/>
              </a:rPr>
              <a:t>creating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a </a:t>
            </a:r>
            <a:r>
              <a:rPr sz="1800" spc="-5" dirty="0">
                <a:solidFill>
                  <a:srgbClr val="292929"/>
                </a:solidFill>
                <a:latin typeface="Arial"/>
                <a:cs typeface="Arial"/>
              </a:rPr>
              <a:t>NumPy array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from the </a:t>
            </a:r>
            <a:r>
              <a:rPr sz="1800" spc="-5" dirty="0">
                <a:solidFill>
                  <a:srgbClr val="292929"/>
                </a:solidFill>
                <a:latin typeface="Arial"/>
                <a:cs typeface="Arial"/>
              </a:rPr>
              <a:t>column Class in data, by </a:t>
            </a:r>
            <a:r>
              <a:rPr sz="1800" spc="-10" dirty="0">
                <a:solidFill>
                  <a:srgbClr val="292929"/>
                </a:solidFill>
                <a:latin typeface="Arial"/>
                <a:cs typeface="Arial"/>
              </a:rPr>
              <a:t>applying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1800" spc="-5" dirty="0">
                <a:solidFill>
                  <a:srgbClr val="292929"/>
                </a:solidFill>
                <a:latin typeface="Arial"/>
                <a:cs typeface="Arial"/>
              </a:rPr>
              <a:t>method  </a:t>
            </a:r>
            <a:r>
              <a:rPr sz="1800" spc="-15" dirty="0">
                <a:solidFill>
                  <a:srgbClr val="292929"/>
                </a:solidFill>
                <a:latin typeface="Arial"/>
                <a:cs typeface="Arial"/>
              </a:rPr>
              <a:t>to_numpy() </a:t>
            </a:r>
            <a:r>
              <a:rPr sz="1800" spc="-5" dirty="0">
                <a:solidFill>
                  <a:srgbClr val="292929"/>
                </a:solidFill>
                <a:latin typeface="Arial"/>
                <a:cs typeface="Arial"/>
              </a:rPr>
              <a:t>then </a:t>
            </a:r>
            <a:r>
              <a:rPr sz="1800" spc="-10" dirty="0">
                <a:solidFill>
                  <a:srgbClr val="292929"/>
                </a:solidFill>
                <a:latin typeface="Arial"/>
                <a:cs typeface="Arial"/>
              </a:rPr>
              <a:t>assigned </a:t>
            </a:r>
            <a:r>
              <a:rPr sz="1800" spc="-5" dirty="0">
                <a:solidFill>
                  <a:srgbClr val="292929"/>
                </a:solidFill>
                <a:latin typeface="Arial"/>
                <a:cs typeface="Arial"/>
              </a:rPr>
              <a:t>it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to </a:t>
            </a:r>
            <a:r>
              <a:rPr sz="1800" spc="-5" dirty="0">
                <a:solidFill>
                  <a:srgbClr val="292929"/>
                </a:solidFill>
                <a:latin typeface="Arial"/>
                <a:cs typeface="Arial"/>
              </a:rPr>
              <a:t>the variable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Y </a:t>
            </a:r>
            <a:r>
              <a:rPr sz="1800" spc="-5" dirty="0">
                <a:solidFill>
                  <a:srgbClr val="292929"/>
                </a:solidFill>
                <a:latin typeface="Arial"/>
                <a:cs typeface="Arial"/>
              </a:rPr>
              <a:t>as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1800" spc="-5" dirty="0">
                <a:solidFill>
                  <a:srgbClr val="292929"/>
                </a:solidFill>
                <a:latin typeface="Arial"/>
                <a:cs typeface="Arial"/>
              </a:rPr>
              <a:t>outcome</a:t>
            </a:r>
            <a:r>
              <a:rPr sz="1800" spc="6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"/>
                <a:cs typeface="Arial"/>
              </a:rPr>
              <a:t>variable.</a:t>
            </a:r>
            <a:endParaRPr sz="1800">
              <a:latin typeface="Arial"/>
              <a:cs typeface="Arial"/>
            </a:endParaRPr>
          </a:p>
          <a:p>
            <a:pPr marL="698500" marR="1835785" lvl="1" indent="-228600">
              <a:lnSpc>
                <a:spcPct val="100000"/>
              </a:lnSpc>
              <a:spcBef>
                <a:spcPts val="1405"/>
              </a:spcBef>
              <a:buChar char="•"/>
              <a:tabLst>
                <a:tab pos="697865" algn="l"/>
                <a:tab pos="699135" algn="l"/>
              </a:tabLst>
            </a:pPr>
            <a:r>
              <a:rPr sz="1800" spc="-5" dirty="0">
                <a:solidFill>
                  <a:srgbClr val="292929"/>
                </a:solidFill>
                <a:latin typeface="Arial"/>
                <a:cs typeface="Arial"/>
              </a:rPr>
              <a:t>Then standardized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1800" spc="-5" dirty="0">
                <a:solidFill>
                  <a:srgbClr val="292929"/>
                </a:solidFill>
                <a:latin typeface="Arial"/>
                <a:cs typeface="Arial"/>
              </a:rPr>
              <a:t>feature dataset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(x) </a:t>
            </a:r>
            <a:r>
              <a:rPr sz="1800" spc="-5" dirty="0">
                <a:solidFill>
                  <a:srgbClr val="292929"/>
                </a:solidFill>
                <a:latin typeface="Arial"/>
                <a:cs typeface="Arial"/>
              </a:rPr>
              <a:t>by transforming it </a:t>
            </a:r>
            <a:r>
              <a:rPr sz="1800" spc="-10" dirty="0">
                <a:solidFill>
                  <a:srgbClr val="292929"/>
                </a:solidFill>
                <a:latin typeface="Arial"/>
                <a:cs typeface="Arial"/>
              </a:rPr>
              <a:t>using  </a:t>
            </a:r>
            <a:r>
              <a:rPr sz="1800" spc="-5" dirty="0">
                <a:solidFill>
                  <a:srgbClr val="292929"/>
                </a:solidFill>
                <a:latin typeface="Arial"/>
                <a:cs typeface="Arial"/>
              </a:rPr>
              <a:t>preprocessing.StandardScaler() function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from</a:t>
            </a:r>
            <a:r>
              <a:rPr sz="1800" spc="6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"/>
                <a:cs typeface="Arial"/>
              </a:rPr>
              <a:t>Sklearn.</a:t>
            </a:r>
            <a:endParaRPr sz="1800">
              <a:latin typeface="Arial"/>
              <a:cs typeface="Arial"/>
            </a:endParaRPr>
          </a:p>
          <a:p>
            <a:pPr marL="698500" marR="5080" lvl="1" indent="-228600">
              <a:lnSpc>
                <a:spcPct val="100000"/>
              </a:lnSpc>
              <a:spcBef>
                <a:spcPts val="1390"/>
              </a:spcBef>
              <a:buChar char="•"/>
              <a:tabLst>
                <a:tab pos="697865" algn="l"/>
                <a:tab pos="699135" algn="l"/>
                <a:tab pos="8573135" algn="l"/>
              </a:tabLst>
            </a:pP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After </a:t>
            </a:r>
            <a:r>
              <a:rPr sz="1800" spc="-5" dirty="0">
                <a:solidFill>
                  <a:srgbClr val="292929"/>
                </a:solidFill>
                <a:latin typeface="Arial"/>
                <a:cs typeface="Arial"/>
              </a:rPr>
              <a:t>which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1800" spc="-5" dirty="0">
                <a:solidFill>
                  <a:srgbClr val="292929"/>
                </a:solidFill>
                <a:latin typeface="Arial"/>
                <a:cs typeface="Arial"/>
              </a:rPr>
              <a:t>data was split into training and testing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sets </a:t>
            </a:r>
            <a:r>
              <a:rPr sz="1800" spc="-5" dirty="0">
                <a:solidFill>
                  <a:srgbClr val="292929"/>
                </a:solidFill>
                <a:latin typeface="Arial"/>
                <a:cs typeface="Arial"/>
              </a:rPr>
              <a:t>using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1800" spc="-5" dirty="0">
                <a:solidFill>
                  <a:srgbClr val="292929"/>
                </a:solidFill>
                <a:latin typeface="Arial"/>
                <a:cs typeface="Arial"/>
              </a:rPr>
              <a:t>function  </a:t>
            </a:r>
            <a:r>
              <a:rPr sz="1800" spc="-15" dirty="0">
                <a:solidFill>
                  <a:srgbClr val="292929"/>
                </a:solidFill>
                <a:latin typeface="Arial"/>
                <a:cs typeface="Arial"/>
              </a:rPr>
              <a:t>train_test_split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from </a:t>
            </a:r>
            <a:r>
              <a:rPr sz="1800" spc="-10" dirty="0">
                <a:solidFill>
                  <a:srgbClr val="292929"/>
                </a:solidFill>
                <a:latin typeface="Arial"/>
                <a:cs typeface="Arial"/>
              </a:rPr>
              <a:t>sklearn.model_selection </a:t>
            </a:r>
            <a:r>
              <a:rPr sz="1800" spc="-5" dirty="0">
                <a:solidFill>
                  <a:srgbClr val="292929"/>
                </a:solidFill>
                <a:latin typeface="Arial"/>
                <a:cs typeface="Arial"/>
              </a:rPr>
              <a:t>with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1800" spc="-15" dirty="0">
                <a:solidFill>
                  <a:srgbClr val="292929"/>
                </a:solidFill>
                <a:latin typeface="Arial"/>
                <a:cs typeface="Arial"/>
              </a:rPr>
              <a:t>test_size</a:t>
            </a:r>
            <a:r>
              <a:rPr sz="1800" spc="11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"/>
                <a:cs typeface="Arial"/>
              </a:rPr>
              <a:t>parameter</a:t>
            </a:r>
            <a:r>
              <a:rPr sz="1800" spc="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set	to</a:t>
            </a:r>
            <a:r>
              <a:rPr sz="1800" spc="-10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"/>
                <a:cs typeface="Arial"/>
              </a:rPr>
              <a:t>0.2  and </a:t>
            </a:r>
            <a:r>
              <a:rPr sz="1800" spc="-15" dirty="0">
                <a:solidFill>
                  <a:srgbClr val="292929"/>
                </a:solidFill>
                <a:latin typeface="Arial"/>
                <a:cs typeface="Arial"/>
              </a:rPr>
              <a:t>random_state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to</a:t>
            </a:r>
            <a:r>
              <a:rPr sz="1800" spc="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Arial"/>
                <a:cs typeface="Arial"/>
              </a:rPr>
              <a:t>2.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spc="-5" dirty="0"/>
              <a:t>18</a:t>
            </a:fld>
            <a:endParaRPr spc="-5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44246"/>
            <a:ext cx="717994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spc="-5" dirty="0"/>
              <a:t>Predictive </a:t>
            </a:r>
            <a:r>
              <a:rPr sz="3700" spc="-10" dirty="0"/>
              <a:t>Analysis</a:t>
            </a:r>
            <a:r>
              <a:rPr sz="3700" spc="65" dirty="0"/>
              <a:t> </a:t>
            </a:r>
            <a:r>
              <a:rPr sz="3700" spc="-5" dirty="0"/>
              <a:t>(Classification)</a:t>
            </a:r>
            <a:endParaRPr sz="37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1814829"/>
            <a:ext cx="9415780" cy="3898900"/>
          </a:xfrm>
          <a:prstGeom prst="rect">
            <a:avLst/>
          </a:prstGeom>
        </p:spPr>
        <p:txBody>
          <a:bodyPr vert="horz" wrap="square" lIns="0" tIns="49530" rIns="0" bIns="0" rtlCol="0">
            <a:spAutoFit/>
          </a:bodyPr>
          <a:lstStyle/>
          <a:p>
            <a:pPr marL="241300" marR="5080" indent="-228600" algn="just">
              <a:lnSpc>
                <a:spcPts val="2380"/>
              </a:lnSpc>
              <a:spcBef>
                <a:spcPts val="390"/>
              </a:spcBef>
              <a:buChar char="•"/>
              <a:tabLst>
                <a:tab pos="241300" algn="l"/>
              </a:tabLst>
            </a:pP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In order to find the best ML model/ method that would performs best using  the test data between SVM, Classification Trees, k nearest neighbors and  Logistic</a:t>
            </a:r>
            <a:r>
              <a:rPr sz="2200" spc="-1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Regression;</a:t>
            </a:r>
            <a:endParaRPr sz="2200">
              <a:latin typeface="Arial"/>
              <a:cs typeface="Arial"/>
            </a:endParaRPr>
          </a:p>
          <a:p>
            <a:pPr marL="698500" marR="74295" lvl="1" indent="-228600">
              <a:lnSpc>
                <a:spcPts val="1939"/>
              </a:lnSpc>
              <a:spcBef>
                <a:spcPts val="1400"/>
              </a:spcBef>
              <a:buChar char="•"/>
              <a:tabLst>
                <a:tab pos="697865" algn="l"/>
                <a:tab pos="699135" algn="l"/>
              </a:tabLst>
            </a:pPr>
            <a:r>
              <a:rPr sz="1800" spc="-5" dirty="0">
                <a:solidFill>
                  <a:srgbClr val="292929"/>
                </a:solidFill>
                <a:latin typeface="Arial"/>
                <a:cs typeface="Arial"/>
              </a:rPr>
              <a:t>First created an object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for </a:t>
            </a:r>
            <a:r>
              <a:rPr sz="1800" spc="-5" dirty="0">
                <a:solidFill>
                  <a:srgbClr val="292929"/>
                </a:solidFill>
                <a:latin typeface="Arial"/>
                <a:cs typeface="Arial"/>
              </a:rPr>
              <a:t>each of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1800" spc="-5" dirty="0">
                <a:solidFill>
                  <a:srgbClr val="292929"/>
                </a:solidFill>
                <a:latin typeface="Arial"/>
                <a:cs typeface="Arial"/>
              </a:rPr>
              <a:t>algorithms then created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a </a:t>
            </a:r>
            <a:r>
              <a:rPr sz="1800" spc="-5" dirty="0">
                <a:solidFill>
                  <a:srgbClr val="292929"/>
                </a:solidFill>
                <a:latin typeface="Arial"/>
                <a:cs typeface="Arial"/>
              </a:rPr>
              <a:t>GridSearchCV object  and </a:t>
            </a:r>
            <a:r>
              <a:rPr sz="1800" spc="-10" dirty="0">
                <a:solidFill>
                  <a:srgbClr val="292929"/>
                </a:solidFill>
                <a:latin typeface="Arial"/>
                <a:cs typeface="Arial"/>
              </a:rPr>
              <a:t>assigned </a:t>
            </a:r>
            <a:r>
              <a:rPr sz="1800" spc="-5" dirty="0">
                <a:solidFill>
                  <a:srgbClr val="292929"/>
                </a:solidFill>
                <a:latin typeface="Arial"/>
                <a:cs typeface="Arial"/>
              </a:rPr>
              <a:t>them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a set </a:t>
            </a:r>
            <a:r>
              <a:rPr sz="1800" spc="-5" dirty="0">
                <a:solidFill>
                  <a:srgbClr val="292929"/>
                </a:solidFill>
                <a:latin typeface="Arial"/>
                <a:cs typeface="Arial"/>
              </a:rPr>
              <a:t>of parameters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for </a:t>
            </a:r>
            <a:r>
              <a:rPr sz="1800" spc="-5" dirty="0">
                <a:solidFill>
                  <a:srgbClr val="292929"/>
                </a:solidFill>
                <a:latin typeface="Arial"/>
                <a:cs typeface="Arial"/>
              </a:rPr>
              <a:t>each</a:t>
            </a:r>
            <a:r>
              <a:rPr sz="1800" spc="4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"/>
                <a:cs typeface="Arial"/>
              </a:rPr>
              <a:t>model.</a:t>
            </a:r>
            <a:endParaRPr sz="1800">
              <a:latin typeface="Arial"/>
              <a:cs typeface="Arial"/>
            </a:endParaRPr>
          </a:p>
          <a:p>
            <a:pPr marL="698500" marR="238125" lvl="1" indent="-228600">
              <a:lnSpc>
                <a:spcPts val="1939"/>
              </a:lnSpc>
              <a:spcBef>
                <a:spcPts val="1410"/>
              </a:spcBef>
              <a:buChar char="•"/>
              <a:tabLst>
                <a:tab pos="697865" algn="l"/>
                <a:tab pos="699135" algn="l"/>
              </a:tabLst>
            </a:pP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For </a:t>
            </a:r>
            <a:r>
              <a:rPr sz="1800" spc="-5" dirty="0">
                <a:solidFill>
                  <a:srgbClr val="292929"/>
                </a:solidFill>
                <a:latin typeface="Arial"/>
                <a:cs typeface="Arial"/>
              </a:rPr>
              <a:t>each of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1800" spc="-5" dirty="0">
                <a:solidFill>
                  <a:srgbClr val="292929"/>
                </a:solidFill>
                <a:latin typeface="Arial"/>
                <a:cs typeface="Arial"/>
              </a:rPr>
              <a:t>models </a:t>
            </a:r>
            <a:r>
              <a:rPr sz="1800" spc="-10" dirty="0">
                <a:solidFill>
                  <a:srgbClr val="292929"/>
                </a:solidFill>
                <a:latin typeface="Arial"/>
                <a:cs typeface="Arial"/>
              </a:rPr>
              <a:t>under evaluation,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1800" spc="-5" dirty="0">
                <a:solidFill>
                  <a:srgbClr val="292929"/>
                </a:solidFill>
                <a:latin typeface="Arial"/>
                <a:cs typeface="Arial"/>
              </a:rPr>
              <a:t>GridsearchCV object was created with 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cv=10, </a:t>
            </a:r>
            <a:r>
              <a:rPr sz="1800" spc="-5" dirty="0">
                <a:solidFill>
                  <a:srgbClr val="292929"/>
                </a:solidFill>
                <a:latin typeface="Arial"/>
                <a:cs typeface="Arial"/>
              </a:rPr>
              <a:t>then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fit the </a:t>
            </a:r>
            <a:r>
              <a:rPr sz="1800" spc="-5" dirty="0">
                <a:solidFill>
                  <a:srgbClr val="292929"/>
                </a:solidFill>
                <a:latin typeface="Arial"/>
                <a:cs typeface="Arial"/>
              </a:rPr>
              <a:t>training data into the GridSearch object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for </a:t>
            </a:r>
            <a:r>
              <a:rPr sz="1800" spc="-5" dirty="0">
                <a:solidFill>
                  <a:srgbClr val="292929"/>
                </a:solidFill>
                <a:latin typeface="Arial"/>
                <a:cs typeface="Arial"/>
              </a:rPr>
              <a:t>each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to </a:t>
            </a:r>
            <a:r>
              <a:rPr sz="1800" spc="-5" dirty="0">
                <a:solidFill>
                  <a:srgbClr val="292929"/>
                </a:solidFill>
                <a:latin typeface="Arial"/>
                <a:cs typeface="Arial"/>
              </a:rPr>
              <a:t>Find </a:t>
            </a:r>
            <a:r>
              <a:rPr sz="1800" spc="-10" dirty="0">
                <a:solidFill>
                  <a:srgbClr val="292929"/>
                </a:solidFill>
                <a:latin typeface="Arial"/>
                <a:cs typeface="Arial"/>
              </a:rPr>
              <a:t>best  </a:t>
            </a:r>
            <a:r>
              <a:rPr sz="1800" spc="-5" dirty="0">
                <a:solidFill>
                  <a:srgbClr val="292929"/>
                </a:solidFill>
                <a:latin typeface="Arial"/>
                <a:cs typeface="Arial"/>
              </a:rPr>
              <a:t>Hyperparameter.</a:t>
            </a:r>
            <a:endParaRPr sz="1800">
              <a:latin typeface="Arial"/>
              <a:cs typeface="Arial"/>
            </a:endParaRPr>
          </a:p>
          <a:p>
            <a:pPr marL="698500" marR="342265" lvl="1" indent="-228600">
              <a:lnSpc>
                <a:spcPts val="1939"/>
              </a:lnSpc>
              <a:spcBef>
                <a:spcPts val="1420"/>
              </a:spcBef>
              <a:buChar char="•"/>
              <a:tabLst>
                <a:tab pos="697865" algn="l"/>
                <a:tab pos="699135" algn="l"/>
              </a:tabLst>
            </a:pP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After </a:t>
            </a:r>
            <a:r>
              <a:rPr sz="1800" spc="-5" dirty="0">
                <a:solidFill>
                  <a:srgbClr val="292929"/>
                </a:solidFill>
                <a:latin typeface="Arial"/>
                <a:cs typeface="Arial"/>
              </a:rPr>
              <a:t>fitting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1800" spc="-5" dirty="0">
                <a:solidFill>
                  <a:srgbClr val="292929"/>
                </a:solidFill>
                <a:latin typeface="Arial"/>
                <a:cs typeface="Arial"/>
              </a:rPr>
              <a:t>training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set, </a:t>
            </a:r>
            <a:r>
              <a:rPr sz="1800" spc="-5" dirty="0">
                <a:solidFill>
                  <a:srgbClr val="292929"/>
                </a:solidFill>
                <a:latin typeface="Arial"/>
                <a:cs typeface="Arial"/>
              </a:rPr>
              <a:t>we output GridSearchCV object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for </a:t>
            </a:r>
            <a:r>
              <a:rPr sz="1800" spc="-5" dirty="0">
                <a:solidFill>
                  <a:srgbClr val="292929"/>
                </a:solidFill>
                <a:latin typeface="Arial"/>
                <a:cs typeface="Arial"/>
              </a:rPr>
              <a:t>each of the models,  then displayed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1800" spc="-5" dirty="0">
                <a:solidFill>
                  <a:srgbClr val="292929"/>
                </a:solidFill>
                <a:latin typeface="Arial"/>
                <a:cs typeface="Arial"/>
              </a:rPr>
              <a:t>best parameters using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1800" spc="-5" dirty="0">
                <a:solidFill>
                  <a:srgbClr val="292929"/>
                </a:solidFill>
                <a:latin typeface="Arial"/>
                <a:cs typeface="Arial"/>
              </a:rPr>
              <a:t>data attribute </a:t>
            </a:r>
            <a:r>
              <a:rPr sz="1800" spc="-20" dirty="0">
                <a:solidFill>
                  <a:srgbClr val="292929"/>
                </a:solidFill>
                <a:latin typeface="Arial"/>
                <a:cs typeface="Arial"/>
              </a:rPr>
              <a:t>best_params_ </a:t>
            </a:r>
            <a:r>
              <a:rPr sz="1800" spc="-5" dirty="0">
                <a:solidFill>
                  <a:srgbClr val="292929"/>
                </a:solidFill>
                <a:latin typeface="Arial"/>
                <a:cs typeface="Arial"/>
              </a:rPr>
              <a:t>and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the  </a:t>
            </a:r>
            <a:r>
              <a:rPr sz="1800" spc="-5" dirty="0">
                <a:solidFill>
                  <a:srgbClr val="292929"/>
                </a:solidFill>
                <a:latin typeface="Arial"/>
                <a:cs typeface="Arial"/>
              </a:rPr>
              <a:t>accuracy on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1800" spc="-5" dirty="0">
                <a:solidFill>
                  <a:srgbClr val="292929"/>
                </a:solidFill>
                <a:latin typeface="Arial"/>
                <a:cs typeface="Arial"/>
              </a:rPr>
              <a:t>validation data using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1800" spc="-5" dirty="0">
                <a:solidFill>
                  <a:srgbClr val="292929"/>
                </a:solidFill>
                <a:latin typeface="Arial"/>
                <a:cs typeface="Arial"/>
              </a:rPr>
              <a:t>data attribute</a:t>
            </a:r>
            <a:r>
              <a:rPr sz="1800" spc="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Arial"/>
                <a:cs typeface="Arial"/>
              </a:rPr>
              <a:t>best_score_.</a:t>
            </a:r>
            <a:endParaRPr sz="1800">
              <a:latin typeface="Arial"/>
              <a:cs typeface="Arial"/>
            </a:endParaRPr>
          </a:p>
          <a:p>
            <a:pPr marL="698500" lvl="1" indent="-229235">
              <a:lnSpc>
                <a:spcPct val="100000"/>
              </a:lnSpc>
              <a:spcBef>
                <a:spcPts val="1155"/>
              </a:spcBef>
              <a:buChar char="•"/>
              <a:tabLst>
                <a:tab pos="697865" algn="l"/>
                <a:tab pos="699135" algn="l"/>
              </a:tabLst>
            </a:pPr>
            <a:r>
              <a:rPr sz="1800" spc="-5" dirty="0">
                <a:solidFill>
                  <a:srgbClr val="292929"/>
                </a:solidFill>
                <a:latin typeface="Arial"/>
                <a:cs typeface="Arial"/>
              </a:rPr>
              <a:t>Finally using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1800" spc="-5" dirty="0">
                <a:solidFill>
                  <a:srgbClr val="292929"/>
                </a:solidFill>
                <a:latin typeface="Arial"/>
                <a:cs typeface="Arial"/>
              </a:rPr>
              <a:t>method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score to </a:t>
            </a:r>
            <a:r>
              <a:rPr sz="1800" spc="-5" dirty="0">
                <a:solidFill>
                  <a:srgbClr val="292929"/>
                </a:solidFill>
                <a:latin typeface="Arial"/>
                <a:cs typeface="Arial"/>
              </a:rPr>
              <a:t>calculate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1800" spc="-5" dirty="0">
                <a:solidFill>
                  <a:srgbClr val="292929"/>
                </a:solidFill>
                <a:latin typeface="Arial"/>
                <a:cs typeface="Arial"/>
              </a:rPr>
              <a:t>accuracy on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1800" spc="-5" dirty="0">
                <a:solidFill>
                  <a:srgbClr val="292929"/>
                </a:solidFill>
                <a:latin typeface="Arial"/>
                <a:cs typeface="Arial"/>
              </a:rPr>
              <a:t>test data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for</a:t>
            </a:r>
            <a:r>
              <a:rPr sz="1800" spc="2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"/>
                <a:cs typeface="Arial"/>
              </a:rPr>
              <a:t>each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534794" y="5703913"/>
            <a:ext cx="8763000" cy="3467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505"/>
              </a:lnSpc>
            </a:pPr>
            <a:r>
              <a:rPr sz="1800" spc="-5" dirty="0">
                <a:solidFill>
                  <a:srgbClr val="292929"/>
                </a:solidFill>
                <a:latin typeface="Arial"/>
                <a:cs typeface="Arial"/>
              </a:rPr>
              <a:t>model </a:t>
            </a:r>
            <a:r>
              <a:rPr sz="1800" spc="-10" dirty="0">
                <a:solidFill>
                  <a:srgbClr val="292929"/>
                </a:solidFill>
                <a:latin typeface="Arial"/>
                <a:cs typeface="Arial"/>
              </a:rPr>
              <a:t>and </a:t>
            </a:r>
            <a:r>
              <a:rPr sz="1800" spc="-5" dirty="0">
                <a:solidFill>
                  <a:srgbClr val="292929"/>
                </a:solidFill>
                <a:latin typeface="Arial"/>
                <a:cs typeface="Arial"/>
              </a:rPr>
              <a:t>plotted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a </a:t>
            </a:r>
            <a:r>
              <a:rPr sz="1800" spc="-5" dirty="0">
                <a:solidFill>
                  <a:srgbClr val="292929"/>
                </a:solidFill>
                <a:latin typeface="Arial"/>
                <a:cs typeface="Arial"/>
              </a:rPr>
              <a:t>confussion matrix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for </a:t>
            </a:r>
            <a:r>
              <a:rPr sz="1800" spc="-5" dirty="0">
                <a:solidFill>
                  <a:srgbClr val="292929"/>
                </a:solidFill>
                <a:latin typeface="Arial"/>
                <a:cs typeface="Arial"/>
              </a:rPr>
              <a:t>each using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1800" spc="-5" dirty="0">
                <a:solidFill>
                  <a:srgbClr val="292929"/>
                </a:solidFill>
                <a:latin typeface="Arial"/>
                <a:cs typeface="Arial"/>
              </a:rPr>
              <a:t>test </a:t>
            </a:r>
            <a:r>
              <a:rPr sz="1800" spc="-10" dirty="0">
                <a:solidFill>
                  <a:srgbClr val="292929"/>
                </a:solidFill>
                <a:latin typeface="Arial"/>
                <a:cs typeface="Arial"/>
              </a:rPr>
              <a:t>and </a:t>
            </a:r>
            <a:r>
              <a:rPr sz="1800" spc="-5" dirty="0">
                <a:solidFill>
                  <a:srgbClr val="292929"/>
                </a:solidFill>
                <a:latin typeface="Arial"/>
                <a:cs typeface="Arial"/>
              </a:rPr>
              <a:t>predicted</a:t>
            </a:r>
            <a:r>
              <a:rPr sz="1800" spc="8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"/>
                <a:cs typeface="Arial"/>
              </a:rPr>
              <a:t>outcomes</a:t>
            </a:r>
            <a:r>
              <a:rPr sz="2400" spc="-5" dirty="0">
                <a:latin typeface="Carlito"/>
                <a:cs typeface="Carlito"/>
              </a:rPr>
              <a:t>.</a:t>
            </a:r>
            <a:endParaRPr sz="2400">
              <a:latin typeface="Carlito"/>
              <a:cs typeface="Carlito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spc="-5" dirty="0"/>
              <a:t>19</a:t>
            </a:fld>
            <a:endParaRPr spc="-5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44246"/>
            <a:ext cx="717994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spc="-5" dirty="0"/>
              <a:t>Predictive </a:t>
            </a:r>
            <a:r>
              <a:rPr sz="3700" spc="-10" dirty="0"/>
              <a:t>Analysis</a:t>
            </a:r>
            <a:r>
              <a:rPr sz="3700" spc="65" dirty="0"/>
              <a:t> </a:t>
            </a:r>
            <a:r>
              <a:rPr sz="3700" spc="-5" dirty="0"/>
              <a:t>(Classification)</a:t>
            </a:r>
            <a:endParaRPr sz="37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241151" y="6085433"/>
            <a:ext cx="13843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solidFill>
                  <a:srgbClr val="1C7CDB"/>
                </a:solidFill>
                <a:latin typeface="Arial"/>
                <a:cs typeface="Arial"/>
              </a:rPr>
              <a:t>2</a:t>
            </a:r>
            <a:endParaRPr sz="16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37640" y="1958746"/>
            <a:ext cx="2734945" cy="3103245"/>
          </a:xfrm>
          <a:prstGeom prst="rect">
            <a:avLst/>
          </a:prstGeom>
        </p:spPr>
        <p:txBody>
          <a:bodyPr vert="horz" wrap="square" lIns="0" tIns="189230" rIns="0" bIns="0" rtlCol="0">
            <a:spAutoFit/>
          </a:bodyPr>
          <a:lstStyle/>
          <a:p>
            <a:pPr marL="240665" indent="-228600">
              <a:lnSpc>
                <a:spcPct val="100000"/>
              </a:lnSpc>
              <a:spcBef>
                <a:spcPts val="149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Executive</a:t>
            </a:r>
            <a:r>
              <a:rPr sz="2200" spc="-3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Arial"/>
                <a:cs typeface="Arial"/>
              </a:rPr>
              <a:t>Summary</a:t>
            </a:r>
            <a:endParaRPr sz="2200" dirty="0">
              <a:latin typeface="Arial"/>
              <a:cs typeface="Arial"/>
            </a:endParaRPr>
          </a:p>
          <a:p>
            <a:pPr marL="240665" indent="-228600">
              <a:lnSpc>
                <a:spcPct val="100000"/>
              </a:lnSpc>
              <a:spcBef>
                <a:spcPts val="1395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Introduction</a:t>
            </a:r>
            <a:endParaRPr sz="2200" dirty="0">
              <a:latin typeface="Arial"/>
              <a:cs typeface="Arial"/>
            </a:endParaRPr>
          </a:p>
          <a:p>
            <a:pPr marL="240665" indent="-228600">
              <a:lnSpc>
                <a:spcPct val="100000"/>
              </a:lnSpc>
              <a:spcBef>
                <a:spcPts val="140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10" dirty="0">
                <a:solidFill>
                  <a:srgbClr val="292929"/>
                </a:solidFill>
                <a:latin typeface="Arial"/>
                <a:cs typeface="Arial"/>
              </a:rPr>
              <a:t>Methodology</a:t>
            </a:r>
            <a:endParaRPr sz="2200" dirty="0">
              <a:latin typeface="Arial"/>
              <a:cs typeface="Arial"/>
            </a:endParaRPr>
          </a:p>
          <a:p>
            <a:pPr marL="240665" indent="-228600">
              <a:lnSpc>
                <a:spcPct val="100000"/>
              </a:lnSpc>
              <a:spcBef>
                <a:spcPts val="141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Results</a:t>
            </a:r>
            <a:endParaRPr sz="2200" dirty="0">
              <a:latin typeface="Arial"/>
              <a:cs typeface="Arial"/>
            </a:endParaRPr>
          </a:p>
          <a:p>
            <a:pPr marL="240665" indent="-228600">
              <a:lnSpc>
                <a:spcPct val="100000"/>
              </a:lnSpc>
              <a:spcBef>
                <a:spcPts val="139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Conclusion</a:t>
            </a:r>
            <a:endParaRPr sz="2200" dirty="0">
              <a:latin typeface="Arial"/>
              <a:cs typeface="Arial"/>
            </a:endParaRPr>
          </a:p>
          <a:p>
            <a:pPr marL="240665" indent="-228600">
              <a:lnSpc>
                <a:spcPct val="100000"/>
              </a:lnSpc>
              <a:spcBef>
                <a:spcPts val="1405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Appendix</a:t>
            </a:r>
            <a:endParaRPr sz="22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69" y="444246"/>
            <a:ext cx="151320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spc="-5" dirty="0"/>
              <a:t>Outline</a:t>
            </a:r>
            <a:endParaRPr sz="37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28375" y="6085433"/>
            <a:ext cx="25146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solidFill>
                  <a:srgbClr val="1C7CDB"/>
                </a:solidFill>
                <a:latin typeface="Arial"/>
                <a:cs typeface="Arial"/>
              </a:rPr>
              <a:t>20</a:t>
            </a:r>
            <a:endParaRPr sz="16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8969" y="1394205"/>
            <a:ext cx="9568815" cy="1366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95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The table below shows the test data accuracy score for each of the  </a:t>
            </a:r>
            <a:r>
              <a:rPr sz="2200" spc="-10" dirty="0">
                <a:solidFill>
                  <a:srgbClr val="292929"/>
                </a:solidFill>
                <a:latin typeface="Arial"/>
                <a:cs typeface="Arial"/>
              </a:rPr>
              <a:t>methods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comparing them to show which performed best </a:t>
            </a: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using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the test data  </a:t>
            </a:r>
            <a:r>
              <a:rPr sz="2200" spc="-10" dirty="0">
                <a:solidFill>
                  <a:srgbClr val="292929"/>
                </a:solidFill>
                <a:latin typeface="Arial"/>
                <a:cs typeface="Arial"/>
              </a:rPr>
              <a:t>between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SVM, Classification Trees, k nearest neighbors and Logistic  Regression;</a:t>
            </a:r>
            <a:endParaRPr sz="22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48969" y="5479491"/>
            <a:ext cx="10279406" cy="10278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748030" indent="-228600">
              <a:lnSpc>
                <a:spcPct val="100000"/>
              </a:lnSpc>
              <a:spcBef>
                <a:spcPts val="95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GitHub </a:t>
            </a:r>
            <a:r>
              <a:rPr sz="2200" spc="-10" dirty="0">
                <a:solidFill>
                  <a:srgbClr val="292929"/>
                </a:solidFill>
                <a:latin typeface="Arial"/>
                <a:cs typeface="Arial"/>
              </a:rPr>
              <a:t>URL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of the completed predictive analysis </a:t>
            </a:r>
            <a:r>
              <a:rPr sz="2200" spc="-10" dirty="0">
                <a:solidFill>
                  <a:srgbClr val="292929"/>
                </a:solidFill>
                <a:latin typeface="Arial"/>
                <a:cs typeface="Arial"/>
              </a:rPr>
              <a:t>lab  </a:t>
            </a:r>
            <a:r>
              <a:rPr lang="en-US" sz="2200" spc="-30" dirty="0">
                <a:solidFill>
                  <a:srgbClr val="292929"/>
                </a:solidFill>
                <a:latin typeface="Arial"/>
                <a:cs typeface="Arial"/>
              </a:rPr>
              <a:t>https://</a:t>
            </a:r>
            <a:r>
              <a:rPr lang="en-US" sz="2200" spc="-30" dirty="0" err="1">
                <a:solidFill>
                  <a:srgbClr val="292929"/>
                </a:solidFill>
                <a:latin typeface="Arial"/>
                <a:cs typeface="Arial"/>
              </a:rPr>
              <a:t>github.com</a:t>
            </a:r>
            <a:r>
              <a:rPr lang="en-US" sz="2200" spc="-30" dirty="0">
                <a:solidFill>
                  <a:srgbClr val="292929"/>
                </a:solidFill>
                <a:latin typeface="Arial"/>
                <a:cs typeface="Arial"/>
              </a:rPr>
              <a:t>/</a:t>
            </a:r>
            <a:r>
              <a:rPr lang="en-US" sz="2200" spc="-30" dirty="0" err="1">
                <a:solidFill>
                  <a:srgbClr val="292929"/>
                </a:solidFill>
                <a:latin typeface="Arial"/>
                <a:cs typeface="Arial"/>
              </a:rPr>
              <a:t>VuTuanThanh</a:t>
            </a:r>
            <a:r>
              <a:rPr lang="en-US" sz="2200" spc="-30" dirty="0">
                <a:solidFill>
                  <a:srgbClr val="292929"/>
                </a:solidFill>
                <a:latin typeface="Arial"/>
                <a:cs typeface="Arial"/>
              </a:rPr>
              <a:t>/Applied-Data-Science-Capstone---SpaceX-</a:t>
            </a:r>
            <a:r>
              <a:rPr lang="en-US" sz="2200" spc="-30" dirty="0" err="1">
                <a:solidFill>
                  <a:srgbClr val="292929"/>
                </a:solidFill>
                <a:latin typeface="Arial"/>
                <a:cs typeface="Arial"/>
              </a:rPr>
              <a:t>Falcon9</a:t>
            </a:r>
            <a:r>
              <a:rPr lang="en-US" sz="2200" spc="-30" dirty="0">
                <a:solidFill>
                  <a:srgbClr val="292929"/>
                </a:solidFill>
                <a:latin typeface="Arial"/>
                <a:cs typeface="Arial"/>
              </a:rPr>
              <a:t>/blob/main/</a:t>
            </a:r>
            <a:r>
              <a:rPr lang="en-US" sz="2200" spc="-30" dirty="0" err="1">
                <a:solidFill>
                  <a:srgbClr val="292929"/>
                </a:solidFill>
                <a:latin typeface="Arial"/>
                <a:cs typeface="Arial"/>
              </a:rPr>
              <a:t>Part%208</a:t>
            </a:r>
            <a:r>
              <a:rPr lang="en-US" sz="2200" spc="-30" dirty="0">
                <a:solidFill>
                  <a:srgbClr val="292929"/>
                </a:solidFill>
                <a:latin typeface="Arial"/>
                <a:cs typeface="Arial"/>
              </a:rPr>
              <a:t>.%</a:t>
            </a:r>
            <a:r>
              <a:rPr lang="en-US" sz="2200" spc="-30" dirty="0" err="1">
                <a:solidFill>
                  <a:srgbClr val="292929"/>
                </a:solidFill>
                <a:latin typeface="Arial"/>
                <a:cs typeface="Arial"/>
              </a:rPr>
              <a:t>20Machine%20Learning%20Prediction.ipynb</a:t>
            </a:r>
            <a:endParaRPr sz="2200" dirty="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48969" y="444246"/>
            <a:ext cx="717994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spc="-5" dirty="0"/>
              <a:t>Predictive </a:t>
            </a:r>
            <a:r>
              <a:rPr sz="3700" spc="-10" dirty="0"/>
              <a:t>Analysis</a:t>
            </a:r>
            <a:r>
              <a:rPr sz="3700" spc="65" dirty="0"/>
              <a:t> </a:t>
            </a:r>
            <a:r>
              <a:rPr sz="3700" spc="-5" dirty="0"/>
              <a:t>(Classification)</a:t>
            </a:r>
            <a:endParaRPr sz="370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E158057-487C-304A-3303-EA6B8394CE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1835" y="2747574"/>
            <a:ext cx="4097079" cy="2279697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9988" y="1652676"/>
            <a:ext cx="5364480" cy="1564005"/>
          </a:xfrm>
          <a:prstGeom prst="rect">
            <a:avLst/>
          </a:prstGeom>
        </p:spPr>
        <p:txBody>
          <a:bodyPr vert="horz" wrap="square" lIns="0" tIns="18923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49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Exploratory data analysis</a:t>
            </a: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results</a:t>
            </a:r>
            <a:endParaRPr sz="22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1395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Interactive analytics </a:t>
            </a:r>
            <a:r>
              <a:rPr sz="2200" spc="-10" dirty="0">
                <a:solidFill>
                  <a:srgbClr val="292929"/>
                </a:solidFill>
                <a:latin typeface="Arial"/>
                <a:cs typeface="Arial"/>
              </a:rPr>
              <a:t>demo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in</a:t>
            </a:r>
            <a:r>
              <a:rPr sz="2200" spc="2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screenshots</a:t>
            </a:r>
            <a:endParaRPr sz="22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1405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Predictive analysis</a:t>
            </a:r>
            <a:r>
              <a:rPr sz="2200" spc="-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results</a:t>
            </a:r>
            <a:endParaRPr sz="22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128375" y="6071478"/>
            <a:ext cx="251460" cy="297180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04"/>
              </a:spcBef>
            </a:pPr>
            <a:r>
              <a:rPr sz="1600" spc="-5" dirty="0">
                <a:solidFill>
                  <a:srgbClr val="1C7CDB"/>
                </a:solidFill>
                <a:latin typeface="Arial"/>
                <a:cs typeface="Arial"/>
              </a:rPr>
              <a:t>21</a:t>
            </a:r>
            <a:endParaRPr sz="16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44246"/>
            <a:ext cx="158877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spc="-10" dirty="0"/>
              <a:t>Results</a:t>
            </a:r>
            <a:endParaRPr sz="37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87239" cy="685799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98576" y="2529839"/>
            <a:ext cx="1057910" cy="368935"/>
          </a:xfrm>
          <a:custGeom>
            <a:avLst/>
            <a:gdLst/>
            <a:ahLst/>
            <a:cxnLst/>
            <a:rect l="l" t="t" r="r" b="b"/>
            <a:pathLst>
              <a:path w="1057910" h="368935">
                <a:moveTo>
                  <a:pt x="1057656" y="0"/>
                </a:moveTo>
                <a:lnTo>
                  <a:pt x="0" y="0"/>
                </a:lnTo>
                <a:lnTo>
                  <a:pt x="0" y="368808"/>
                </a:lnTo>
                <a:lnTo>
                  <a:pt x="1057656" y="368808"/>
                </a:lnTo>
                <a:lnTo>
                  <a:pt x="1057656" y="0"/>
                </a:lnTo>
                <a:close/>
              </a:path>
            </a:pathLst>
          </a:custGeom>
          <a:solidFill>
            <a:srgbClr val="0947C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76706" y="2548254"/>
            <a:ext cx="8782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Section</a:t>
            </a:r>
            <a:r>
              <a:rPr sz="1800" spc="-7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2</a:t>
            </a:r>
            <a:endParaRPr sz="18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613151" y="1575561"/>
            <a:ext cx="579374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A scatter plot </a:t>
            </a: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of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Flight Number </a:t>
            </a: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vs.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Launch</a:t>
            </a:r>
            <a:r>
              <a:rPr sz="2200" spc="4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Site</a:t>
            </a:r>
            <a:endParaRPr sz="22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8969" y="444246"/>
            <a:ext cx="632650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spc="-10" dirty="0">
                <a:solidFill>
                  <a:srgbClr val="0A48CA"/>
                </a:solidFill>
                <a:latin typeface="Arial"/>
                <a:cs typeface="Arial"/>
              </a:rPr>
              <a:t>Flight Number </a:t>
            </a:r>
            <a:r>
              <a:rPr sz="3700" spc="-5" dirty="0">
                <a:solidFill>
                  <a:srgbClr val="0A48CA"/>
                </a:solidFill>
                <a:latin typeface="Arial"/>
                <a:cs typeface="Arial"/>
              </a:rPr>
              <a:t>vs. </a:t>
            </a:r>
            <a:r>
              <a:rPr sz="3700" spc="-10" dirty="0">
                <a:solidFill>
                  <a:srgbClr val="0A48CA"/>
                </a:solidFill>
                <a:latin typeface="Arial"/>
                <a:cs typeface="Arial"/>
              </a:rPr>
              <a:t>Launch</a:t>
            </a:r>
            <a:r>
              <a:rPr sz="3700" spc="125" dirty="0">
                <a:solidFill>
                  <a:srgbClr val="0A48CA"/>
                </a:solidFill>
                <a:latin typeface="Arial"/>
                <a:cs typeface="Arial"/>
              </a:rPr>
              <a:t> </a:t>
            </a:r>
            <a:r>
              <a:rPr sz="3700" spc="-5" dirty="0">
                <a:solidFill>
                  <a:srgbClr val="0A48CA"/>
                </a:solidFill>
                <a:latin typeface="Arial"/>
                <a:cs typeface="Arial"/>
              </a:rPr>
              <a:t>Site</a:t>
            </a:r>
            <a:endParaRPr sz="37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339596" y="2089404"/>
            <a:ext cx="8314944" cy="43723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spc="-5" dirty="0"/>
              <a:t>23</a:t>
            </a:fld>
            <a:endParaRPr spc="-5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444246"/>
            <a:ext cx="1005776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spc="-10" dirty="0">
                <a:solidFill>
                  <a:srgbClr val="0A48CA"/>
                </a:solidFill>
                <a:latin typeface="Arial"/>
                <a:cs typeface="Arial"/>
              </a:rPr>
              <a:t>Flight Number </a:t>
            </a:r>
            <a:r>
              <a:rPr sz="3700" spc="-5" dirty="0">
                <a:solidFill>
                  <a:srgbClr val="0A48CA"/>
                </a:solidFill>
                <a:latin typeface="Arial"/>
                <a:cs typeface="Arial"/>
              </a:rPr>
              <a:t>vs. </a:t>
            </a:r>
            <a:r>
              <a:rPr sz="3700" spc="-10" dirty="0">
                <a:solidFill>
                  <a:srgbClr val="0A48CA"/>
                </a:solidFill>
                <a:latin typeface="Arial"/>
                <a:cs typeface="Arial"/>
              </a:rPr>
              <a:t>Launch </a:t>
            </a:r>
            <a:r>
              <a:rPr sz="3700" spc="-5" dirty="0">
                <a:solidFill>
                  <a:srgbClr val="0A48CA"/>
                </a:solidFill>
                <a:latin typeface="Arial"/>
                <a:cs typeface="Arial"/>
              </a:rPr>
              <a:t>Site </a:t>
            </a:r>
            <a:r>
              <a:rPr sz="3700" spc="-10" dirty="0">
                <a:solidFill>
                  <a:srgbClr val="0A48CA"/>
                </a:solidFill>
                <a:latin typeface="Arial"/>
                <a:cs typeface="Arial"/>
              </a:rPr>
              <a:t>with</a:t>
            </a:r>
            <a:r>
              <a:rPr sz="3700" spc="200" dirty="0">
                <a:solidFill>
                  <a:srgbClr val="0A48CA"/>
                </a:solidFill>
                <a:latin typeface="Arial"/>
                <a:cs typeface="Arial"/>
              </a:rPr>
              <a:t> </a:t>
            </a:r>
            <a:r>
              <a:rPr sz="3700" spc="-10" dirty="0">
                <a:solidFill>
                  <a:srgbClr val="0A48CA"/>
                </a:solidFill>
                <a:latin typeface="Arial"/>
                <a:cs typeface="Arial"/>
              </a:rPr>
              <a:t>explanations</a:t>
            </a:r>
            <a:endParaRPr sz="37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65632" y="1391411"/>
            <a:ext cx="10076688" cy="53324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450973" y="1315034"/>
            <a:ext cx="770572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A scatter plot with explanations Flight </a:t>
            </a:r>
            <a:r>
              <a:rPr sz="2200" spc="-10" dirty="0">
                <a:solidFill>
                  <a:srgbClr val="292929"/>
                </a:solidFill>
                <a:latin typeface="Arial"/>
                <a:cs typeface="Arial"/>
              </a:rPr>
              <a:t>Number </a:t>
            </a: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vs.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Launch</a:t>
            </a:r>
            <a:r>
              <a:rPr sz="2200" spc="12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Site</a:t>
            </a:r>
            <a:endParaRPr sz="22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spc="-5" dirty="0"/>
              <a:t>24</a:t>
            </a:fld>
            <a:endParaRPr spc="-5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21763" y="1355852"/>
            <a:ext cx="504571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A scatter plot </a:t>
            </a: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of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Payload </a:t>
            </a: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vs.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Launch</a:t>
            </a:r>
            <a:r>
              <a:rPr sz="2200" spc="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Site</a:t>
            </a:r>
            <a:endParaRPr sz="22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58088" y="244602"/>
            <a:ext cx="506920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spc="-10" dirty="0">
                <a:solidFill>
                  <a:srgbClr val="0A48CA"/>
                </a:solidFill>
                <a:latin typeface="Arial"/>
                <a:cs typeface="Arial"/>
              </a:rPr>
              <a:t>Payload </a:t>
            </a:r>
            <a:r>
              <a:rPr sz="3700" spc="-5" dirty="0">
                <a:solidFill>
                  <a:srgbClr val="0A48CA"/>
                </a:solidFill>
                <a:latin typeface="Arial"/>
                <a:cs typeface="Arial"/>
              </a:rPr>
              <a:t>vs. </a:t>
            </a:r>
            <a:r>
              <a:rPr sz="3700" spc="-10" dirty="0">
                <a:solidFill>
                  <a:srgbClr val="0A48CA"/>
                </a:solidFill>
                <a:latin typeface="Arial"/>
                <a:cs typeface="Arial"/>
              </a:rPr>
              <a:t>Launch</a:t>
            </a:r>
            <a:r>
              <a:rPr sz="3700" spc="50" dirty="0">
                <a:solidFill>
                  <a:srgbClr val="0A48CA"/>
                </a:solidFill>
                <a:latin typeface="Arial"/>
                <a:cs typeface="Arial"/>
              </a:rPr>
              <a:t> </a:t>
            </a:r>
            <a:r>
              <a:rPr sz="3700" spc="-5" dirty="0">
                <a:solidFill>
                  <a:srgbClr val="0A48CA"/>
                </a:solidFill>
                <a:latin typeface="Arial"/>
                <a:cs typeface="Arial"/>
              </a:rPr>
              <a:t>Site</a:t>
            </a:r>
            <a:endParaRPr sz="37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96111" y="1767839"/>
            <a:ext cx="10044684" cy="4876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spc="-5" dirty="0"/>
              <a:t>25</a:t>
            </a:fld>
            <a:endParaRPr spc="-5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41075" y="6084178"/>
            <a:ext cx="113030" cy="27178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1600" spc="-5" dirty="0">
                <a:solidFill>
                  <a:srgbClr val="1C7CDB"/>
                </a:solidFill>
                <a:latin typeface="Arial"/>
                <a:cs typeface="Arial"/>
              </a:rPr>
              <a:t>2</a:t>
            </a:r>
            <a:endParaRPr sz="16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8969" y="230581"/>
            <a:ext cx="880300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spc="-10" dirty="0">
                <a:solidFill>
                  <a:srgbClr val="0A48CA"/>
                </a:solidFill>
                <a:latin typeface="Arial"/>
                <a:cs typeface="Arial"/>
              </a:rPr>
              <a:t>Payload </a:t>
            </a:r>
            <a:r>
              <a:rPr sz="3700" spc="-5" dirty="0">
                <a:solidFill>
                  <a:srgbClr val="0A48CA"/>
                </a:solidFill>
                <a:latin typeface="Arial"/>
                <a:cs typeface="Arial"/>
              </a:rPr>
              <a:t>vs. </a:t>
            </a:r>
            <a:r>
              <a:rPr sz="3700" spc="-10" dirty="0">
                <a:solidFill>
                  <a:srgbClr val="0A48CA"/>
                </a:solidFill>
                <a:latin typeface="Arial"/>
                <a:cs typeface="Arial"/>
              </a:rPr>
              <a:t>Launch </a:t>
            </a:r>
            <a:r>
              <a:rPr sz="3700" spc="-5" dirty="0">
                <a:solidFill>
                  <a:srgbClr val="0A48CA"/>
                </a:solidFill>
                <a:latin typeface="Arial"/>
                <a:cs typeface="Arial"/>
              </a:rPr>
              <a:t>Site </a:t>
            </a:r>
            <a:r>
              <a:rPr sz="3700" spc="-10" dirty="0">
                <a:solidFill>
                  <a:srgbClr val="0A48CA"/>
                </a:solidFill>
                <a:latin typeface="Arial"/>
                <a:cs typeface="Arial"/>
              </a:rPr>
              <a:t>with</a:t>
            </a:r>
            <a:r>
              <a:rPr sz="3700" spc="160" dirty="0">
                <a:solidFill>
                  <a:srgbClr val="0A48CA"/>
                </a:solidFill>
                <a:latin typeface="Arial"/>
                <a:cs typeface="Arial"/>
              </a:rPr>
              <a:t> </a:t>
            </a:r>
            <a:r>
              <a:rPr sz="3700" spc="-10" dirty="0">
                <a:solidFill>
                  <a:srgbClr val="0A48CA"/>
                </a:solidFill>
                <a:latin typeface="Arial"/>
                <a:cs typeface="Arial"/>
              </a:rPr>
              <a:t>explanations</a:t>
            </a:r>
            <a:endParaRPr sz="37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051560" y="1488947"/>
            <a:ext cx="10233660" cy="51038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006598" y="1254633"/>
            <a:ext cx="504190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A scatter plot </a:t>
            </a: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of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Payload </a:t>
            </a: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vs.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Launch</a:t>
            </a:r>
            <a:r>
              <a:rPr sz="2200" spc="-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Site</a:t>
            </a:r>
            <a:endParaRPr sz="22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241151" y="6071478"/>
            <a:ext cx="138430" cy="297180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04"/>
              </a:spcBef>
            </a:pPr>
            <a:r>
              <a:rPr sz="1600" spc="-5" dirty="0">
                <a:solidFill>
                  <a:srgbClr val="1C7CDB"/>
                </a:solidFill>
                <a:latin typeface="Arial"/>
                <a:cs typeface="Arial"/>
              </a:rPr>
              <a:t>6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1363725"/>
            <a:ext cx="7112634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Show a </a:t>
            </a:r>
            <a:r>
              <a:rPr sz="2200" spc="-10" dirty="0">
                <a:solidFill>
                  <a:srgbClr val="292929"/>
                </a:solidFill>
                <a:latin typeface="Arial"/>
                <a:cs typeface="Arial"/>
              </a:rPr>
              <a:t>bar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chart for the success rate of each orbit</a:t>
            </a:r>
            <a:r>
              <a:rPr sz="2200" spc="17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type</a:t>
            </a:r>
            <a:endParaRPr sz="22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44246"/>
            <a:ext cx="597852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spc="-5" dirty="0"/>
              <a:t>Success </a:t>
            </a:r>
            <a:r>
              <a:rPr sz="3700" spc="-10" dirty="0"/>
              <a:t>Rate </a:t>
            </a:r>
            <a:r>
              <a:rPr sz="3700" spc="-5" dirty="0"/>
              <a:t>vs. Orbit</a:t>
            </a:r>
            <a:r>
              <a:rPr sz="3700" spc="15" dirty="0"/>
              <a:t> </a:t>
            </a:r>
            <a:r>
              <a:rPr sz="3700" spc="-5" dirty="0"/>
              <a:t>Type</a:t>
            </a:r>
            <a:endParaRPr sz="3700"/>
          </a:p>
        </p:txBody>
      </p:sp>
      <p:sp>
        <p:nvSpPr>
          <p:cNvPr id="4" name="object 4"/>
          <p:cNvSpPr/>
          <p:nvPr/>
        </p:nvSpPr>
        <p:spPr>
          <a:xfrm>
            <a:off x="1933955" y="1844039"/>
            <a:ext cx="6342888" cy="45933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spc="-5" dirty="0"/>
              <a:t>27</a:t>
            </a:fld>
            <a:endParaRPr spc="-5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1363725"/>
            <a:ext cx="7042784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Show the screenshot of the bar chart </a:t>
            </a:r>
            <a:r>
              <a:rPr sz="2200" spc="-10" dirty="0">
                <a:solidFill>
                  <a:srgbClr val="292929"/>
                </a:solidFill>
                <a:latin typeface="Arial"/>
                <a:cs typeface="Arial"/>
              </a:rPr>
              <a:t>with</a:t>
            </a:r>
            <a:r>
              <a:rPr sz="2200" spc="7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explanations</a:t>
            </a:r>
            <a:endParaRPr sz="22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44246"/>
            <a:ext cx="971423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spc="-5" dirty="0"/>
              <a:t>Success </a:t>
            </a:r>
            <a:r>
              <a:rPr sz="3700" spc="-10" dirty="0"/>
              <a:t>Rate </a:t>
            </a:r>
            <a:r>
              <a:rPr sz="3700" spc="-5" dirty="0"/>
              <a:t>vs. Orbit Type </a:t>
            </a:r>
            <a:r>
              <a:rPr sz="3700" spc="-10" dirty="0"/>
              <a:t>with</a:t>
            </a:r>
            <a:r>
              <a:rPr sz="3700" spc="120" dirty="0"/>
              <a:t> </a:t>
            </a:r>
            <a:r>
              <a:rPr sz="3700" spc="-10" dirty="0"/>
              <a:t>explanations</a:t>
            </a:r>
            <a:endParaRPr sz="3700"/>
          </a:p>
        </p:txBody>
      </p:sp>
      <p:sp>
        <p:nvSpPr>
          <p:cNvPr id="4" name="object 4"/>
          <p:cNvSpPr/>
          <p:nvPr/>
        </p:nvSpPr>
        <p:spPr>
          <a:xfrm>
            <a:off x="769619" y="1844039"/>
            <a:ext cx="10515600" cy="46588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spc="-5" dirty="0"/>
              <a:t>28</a:t>
            </a:fld>
            <a:endParaRPr spc="-5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1619504"/>
            <a:ext cx="2399665" cy="1031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5080" indent="-228600" algn="just">
              <a:lnSpc>
                <a:spcPct val="100000"/>
              </a:lnSpc>
              <a:spcBef>
                <a:spcPts val="95"/>
              </a:spcBef>
              <a:buChar char="•"/>
              <a:tabLst>
                <a:tab pos="241300" algn="l"/>
              </a:tabLst>
            </a:pP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A scatter point </a:t>
            </a: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of 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Flight number</a:t>
            </a:r>
            <a:r>
              <a:rPr sz="2200" spc="-6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vs. 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Orbit</a:t>
            </a:r>
            <a:r>
              <a:rPr sz="2200" spc="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type</a:t>
            </a:r>
            <a:endParaRPr sz="22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44246"/>
            <a:ext cx="603313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spc="-10" dirty="0"/>
              <a:t>Flight Number </a:t>
            </a:r>
            <a:r>
              <a:rPr sz="3700" spc="-5" dirty="0"/>
              <a:t>vs. Orbit</a:t>
            </a:r>
            <a:r>
              <a:rPr sz="3700" spc="65" dirty="0"/>
              <a:t> </a:t>
            </a:r>
            <a:r>
              <a:rPr sz="3700" spc="-5" dirty="0"/>
              <a:t>Type</a:t>
            </a:r>
            <a:endParaRPr sz="3700"/>
          </a:p>
        </p:txBody>
      </p:sp>
      <p:sp>
        <p:nvSpPr>
          <p:cNvPr id="4" name="object 4"/>
          <p:cNvSpPr/>
          <p:nvPr/>
        </p:nvSpPr>
        <p:spPr>
          <a:xfrm>
            <a:off x="3381755" y="1376172"/>
            <a:ext cx="8267700" cy="51998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spc="-5" dirty="0"/>
              <a:t>29</a:t>
            </a:fld>
            <a:endParaRPr spc="-5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241151" y="6085433"/>
            <a:ext cx="13843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solidFill>
                  <a:srgbClr val="1C7CDB"/>
                </a:solidFill>
                <a:latin typeface="Arial"/>
                <a:cs typeface="Arial"/>
              </a:rPr>
              <a:t>3</a:t>
            </a:r>
            <a:endParaRPr sz="16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252524" y="1348486"/>
            <a:ext cx="8531860" cy="37655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0665" indent="-228600">
              <a:lnSpc>
                <a:spcPct val="100000"/>
              </a:lnSpc>
              <a:spcBef>
                <a:spcPts val="105"/>
              </a:spcBef>
              <a:buChar char="•"/>
              <a:tabLst>
                <a:tab pos="240665" algn="l"/>
                <a:tab pos="241300" algn="l"/>
              </a:tabLst>
            </a:pPr>
            <a:r>
              <a:rPr sz="2000" dirty="0">
                <a:solidFill>
                  <a:srgbClr val="292929"/>
                </a:solidFill>
                <a:latin typeface="Arial"/>
                <a:cs typeface="Arial"/>
              </a:rPr>
              <a:t>Summary </a:t>
            </a:r>
            <a:r>
              <a:rPr sz="2000" spc="-5" dirty="0">
                <a:solidFill>
                  <a:srgbClr val="292929"/>
                </a:solidFill>
                <a:latin typeface="Arial"/>
                <a:cs typeface="Arial"/>
              </a:rPr>
              <a:t>of</a:t>
            </a:r>
            <a:r>
              <a:rPr sz="2000" spc="-5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92929"/>
                </a:solidFill>
                <a:latin typeface="Arial"/>
                <a:cs typeface="Arial"/>
              </a:rPr>
              <a:t>methodologies</a:t>
            </a:r>
            <a:endParaRPr sz="2000">
              <a:latin typeface="Arial"/>
              <a:cs typeface="Arial"/>
            </a:endParaRPr>
          </a:p>
          <a:p>
            <a:pPr marL="697865" lvl="1" indent="-229235">
              <a:lnSpc>
                <a:spcPct val="100000"/>
              </a:lnSpc>
              <a:spcBef>
                <a:spcPts val="1405"/>
              </a:spcBef>
              <a:buChar char="-"/>
              <a:tabLst>
                <a:tab pos="697865" algn="l"/>
                <a:tab pos="698500" algn="l"/>
              </a:tabLst>
            </a:pPr>
            <a:r>
              <a:rPr sz="1600" spc="-5" dirty="0">
                <a:solidFill>
                  <a:srgbClr val="292929"/>
                </a:solidFill>
                <a:latin typeface="Arial"/>
                <a:cs typeface="Arial"/>
              </a:rPr>
              <a:t>SpaceX </a:t>
            </a:r>
            <a:r>
              <a:rPr sz="1600" spc="-10" dirty="0">
                <a:solidFill>
                  <a:srgbClr val="292929"/>
                </a:solidFill>
                <a:latin typeface="Arial"/>
                <a:cs typeface="Arial"/>
              </a:rPr>
              <a:t>Data </a:t>
            </a:r>
            <a:r>
              <a:rPr sz="1600" spc="-5" dirty="0">
                <a:solidFill>
                  <a:srgbClr val="292929"/>
                </a:solidFill>
                <a:latin typeface="Arial"/>
                <a:cs typeface="Arial"/>
              </a:rPr>
              <a:t>Collection using SpaceX</a:t>
            </a:r>
            <a:r>
              <a:rPr sz="1600" spc="-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Arial"/>
                <a:cs typeface="Arial"/>
              </a:rPr>
              <a:t>API</a:t>
            </a:r>
            <a:endParaRPr sz="1600">
              <a:latin typeface="Arial"/>
              <a:cs typeface="Arial"/>
            </a:endParaRPr>
          </a:p>
          <a:p>
            <a:pPr marL="697865" lvl="1" indent="-229235">
              <a:lnSpc>
                <a:spcPct val="100000"/>
              </a:lnSpc>
              <a:spcBef>
                <a:spcPts val="1410"/>
              </a:spcBef>
              <a:buChar char="-"/>
              <a:tabLst>
                <a:tab pos="697865" algn="l"/>
                <a:tab pos="698500" algn="l"/>
              </a:tabLst>
            </a:pPr>
            <a:r>
              <a:rPr sz="1600" spc="-5" dirty="0">
                <a:solidFill>
                  <a:srgbClr val="292929"/>
                </a:solidFill>
                <a:latin typeface="Arial"/>
                <a:cs typeface="Arial"/>
              </a:rPr>
              <a:t>SpaceX </a:t>
            </a:r>
            <a:r>
              <a:rPr sz="1600" spc="-10" dirty="0">
                <a:solidFill>
                  <a:srgbClr val="292929"/>
                </a:solidFill>
                <a:latin typeface="Arial"/>
                <a:cs typeface="Arial"/>
              </a:rPr>
              <a:t>Data </a:t>
            </a:r>
            <a:r>
              <a:rPr sz="1600" spc="-5" dirty="0">
                <a:solidFill>
                  <a:srgbClr val="292929"/>
                </a:solidFill>
                <a:latin typeface="Arial"/>
                <a:cs typeface="Arial"/>
              </a:rPr>
              <a:t>Collection with Web</a:t>
            </a:r>
            <a:r>
              <a:rPr sz="1600" spc="-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Arial"/>
                <a:cs typeface="Arial"/>
              </a:rPr>
              <a:t>Scraping</a:t>
            </a:r>
            <a:endParaRPr sz="1600">
              <a:latin typeface="Arial"/>
              <a:cs typeface="Arial"/>
            </a:endParaRPr>
          </a:p>
          <a:p>
            <a:pPr marL="697865" lvl="1" indent="-229235">
              <a:lnSpc>
                <a:spcPct val="100000"/>
              </a:lnSpc>
              <a:spcBef>
                <a:spcPts val="1400"/>
              </a:spcBef>
              <a:buChar char="-"/>
              <a:tabLst>
                <a:tab pos="697865" algn="l"/>
                <a:tab pos="698500" algn="l"/>
              </a:tabLst>
            </a:pPr>
            <a:r>
              <a:rPr sz="1600" spc="-5" dirty="0">
                <a:solidFill>
                  <a:srgbClr val="292929"/>
                </a:solidFill>
                <a:latin typeface="Arial"/>
                <a:cs typeface="Arial"/>
              </a:rPr>
              <a:t>SpaceX </a:t>
            </a:r>
            <a:r>
              <a:rPr sz="1600" spc="-10" dirty="0">
                <a:solidFill>
                  <a:srgbClr val="292929"/>
                </a:solidFill>
                <a:latin typeface="Arial"/>
                <a:cs typeface="Arial"/>
              </a:rPr>
              <a:t>Data</a:t>
            </a:r>
            <a:r>
              <a:rPr sz="1600" spc="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Arial"/>
                <a:cs typeface="Arial"/>
              </a:rPr>
              <a:t>Wrangling</a:t>
            </a:r>
            <a:endParaRPr sz="1600">
              <a:latin typeface="Arial"/>
              <a:cs typeface="Arial"/>
            </a:endParaRPr>
          </a:p>
          <a:p>
            <a:pPr marL="697865" lvl="1" indent="-229235">
              <a:lnSpc>
                <a:spcPct val="100000"/>
              </a:lnSpc>
              <a:spcBef>
                <a:spcPts val="1395"/>
              </a:spcBef>
              <a:buChar char="-"/>
              <a:tabLst>
                <a:tab pos="697865" algn="l"/>
                <a:tab pos="698500" algn="l"/>
              </a:tabLst>
            </a:pPr>
            <a:r>
              <a:rPr sz="1600" spc="-5" dirty="0">
                <a:solidFill>
                  <a:srgbClr val="292929"/>
                </a:solidFill>
                <a:latin typeface="Arial"/>
                <a:cs typeface="Arial"/>
              </a:rPr>
              <a:t>SpaceX Exploratory </a:t>
            </a:r>
            <a:r>
              <a:rPr sz="1600" spc="-10" dirty="0">
                <a:solidFill>
                  <a:srgbClr val="292929"/>
                </a:solidFill>
                <a:latin typeface="Arial"/>
                <a:cs typeface="Arial"/>
              </a:rPr>
              <a:t>Data </a:t>
            </a:r>
            <a:r>
              <a:rPr sz="1600" spc="-5" dirty="0">
                <a:solidFill>
                  <a:srgbClr val="292929"/>
                </a:solidFill>
                <a:latin typeface="Arial"/>
                <a:cs typeface="Arial"/>
              </a:rPr>
              <a:t>Analysis using</a:t>
            </a:r>
            <a:r>
              <a:rPr sz="1600" spc="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Arial"/>
                <a:cs typeface="Arial"/>
              </a:rPr>
              <a:t>SQL</a:t>
            </a:r>
            <a:endParaRPr sz="1600">
              <a:latin typeface="Arial"/>
              <a:cs typeface="Arial"/>
            </a:endParaRPr>
          </a:p>
          <a:p>
            <a:pPr marL="697865" lvl="1" indent="-229235">
              <a:lnSpc>
                <a:spcPct val="100000"/>
              </a:lnSpc>
              <a:spcBef>
                <a:spcPts val="1400"/>
              </a:spcBef>
              <a:buChar char="-"/>
              <a:tabLst>
                <a:tab pos="697865" algn="l"/>
                <a:tab pos="698500" algn="l"/>
              </a:tabLst>
            </a:pPr>
            <a:r>
              <a:rPr sz="1600" spc="-5" dirty="0">
                <a:solidFill>
                  <a:srgbClr val="292929"/>
                </a:solidFill>
                <a:latin typeface="Arial"/>
                <a:cs typeface="Arial"/>
              </a:rPr>
              <a:t>Space-X EDA </a:t>
            </a:r>
            <a:r>
              <a:rPr sz="1600" spc="-10" dirty="0">
                <a:solidFill>
                  <a:srgbClr val="292929"/>
                </a:solidFill>
                <a:latin typeface="Arial"/>
                <a:cs typeface="Arial"/>
              </a:rPr>
              <a:t>DataViz </a:t>
            </a:r>
            <a:r>
              <a:rPr sz="1600" spc="-5" dirty="0">
                <a:solidFill>
                  <a:srgbClr val="292929"/>
                </a:solidFill>
                <a:latin typeface="Arial"/>
                <a:cs typeface="Arial"/>
              </a:rPr>
              <a:t>Using Python Pandas and</a:t>
            </a:r>
            <a:r>
              <a:rPr sz="1600" spc="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Arial"/>
                <a:cs typeface="Arial"/>
              </a:rPr>
              <a:t>Matplotlib</a:t>
            </a:r>
            <a:endParaRPr sz="1600">
              <a:latin typeface="Arial"/>
              <a:cs typeface="Arial"/>
            </a:endParaRPr>
          </a:p>
          <a:p>
            <a:pPr marL="697865" lvl="1" indent="-229235">
              <a:lnSpc>
                <a:spcPct val="100000"/>
              </a:lnSpc>
              <a:spcBef>
                <a:spcPts val="1410"/>
              </a:spcBef>
              <a:buChar char="-"/>
              <a:tabLst>
                <a:tab pos="697865" algn="l"/>
                <a:tab pos="698500" algn="l"/>
              </a:tabLst>
            </a:pPr>
            <a:r>
              <a:rPr sz="1600" spc="-5" dirty="0">
                <a:solidFill>
                  <a:srgbClr val="292929"/>
                </a:solidFill>
                <a:latin typeface="Arial"/>
                <a:cs typeface="Arial"/>
              </a:rPr>
              <a:t>Space-X Launch Sites Analysis with Folium-Interactive Visual Analytics </a:t>
            </a:r>
            <a:r>
              <a:rPr sz="1600" spc="-10" dirty="0">
                <a:solidFill>
                  <a:srgbClr val="292929"/>
                </a:solidFill>
                <a:latin typeface="Arial"/>
                <a:cs typeface="Arial"/>
              </a:rPr>
              <a:t>and </a:t>
            </a:r>
            <a:r>
              <a:rPr sz="1600" spc="-5" dirty="0">
                <a:solidFill>
                  <a:srgbClr val="292929"/>
                </a:solidFill>
                <a:latin typeface="Arial"/>
                <a:cs typeface="Arial"/>
              </a:rPr>
              <a:t>Ploty</a:t>
            </a:r>
            <a:r>
              <a:rPr sz="1600" spc="10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Arial"/>
                <a:cs typeface="Arial"/>
              </a:rPr>
              <a:t>Dash</a:t>
            </a:r>
            <a:endParaRPr sz="1600">
              <a:latin typeface="Arial"/>
              <a:cs typeface="Arial"/>
            </a:endParaRPr>
          </a:p>
          <a:p>
            <a:pPr marL="697865" lvl="1" indent="-229235">
              <a:lnSpc>
                <a:spcPct val="100000"/>
              </a:lnSpc>
              <a:spcBef>
                <a:spcPts val="1390"/>
              </a:spcBef>
              <a:buChar char="-"/>
              <a:tabLst>
                <a:tab pos="697865" algn="l"/>
                <a:tab pos="698500" algn="l"/>
              </a:tabLst>
            </a:pPr>
            <a:r>
              <a:rPr sz="1600" spc="-5" dirty="0">
                <a:solidFill>
                  <a:srgbClr val="292929"/>
                </a:solidFill>
                <a:latin typeface="Arial"/>
                <a:cs typeface="Arial"/>
              </a:rPr>
              <a:t>SpaceX Machine </a:t>
            </a:r>
            <a:r>
              <a:rPr sz="1600" spc="-10" dirty="0">
                <a:solidFill>
                  <a:srgbClr val="292929"/>
                </a:solidFill>
                <a:latin typeface="Arial"/>
                <a:cs typeface="Arial"/>
              </a:rPr>
              <a:t>Learning </a:t>
            </a:r>
            <a:r>
              <a:rPr sz="1600" spc="-5" dirty="0">
                <a:solidFill>
                  <a:srgbClr val="292929"/>
                </a:solidFill>
                <a:latin typeface="Arial"/>
                <a:cs typeface="Arial"/>
              </a:rPr>
              <a:t>Landing Prediction</a:t>
            </a:r>
            <a:endParaRPr sz="1600">
              <a:latin typeface="Arial"/>
              <a:cs typeface="Arial"/>
            </a:endParaRPr>
          </a:p>
          <a:p>
            <a:pPr marL="240665" indent="-228600">
              <a:lnSpc>
                <a:spcPct val="100000"/>
              </a:lnSpc>
              <a:spcBef>
                <a:spcPts val="1390"/>
              </a:spcBef>
              <a:buChar char="•"/>
              <a:tabLst>
                <a:tab pos="240665" algn="l"/>
                <a:tab pos="241300" algn="l"/>
              </a:tabLst>
            </a:pPr>
            <a:r>
              <a:rPr sz="2000" dirty="0">
                <a:solidFill>
                  <a:srgbClr val="292929"/>
                </a:solidFill>
                <a:latin typeface="Arial"/>
                <a:cs typeface="Arial"/>
              </a:rPr>
              <a:t>Summary </a:t>
            </a:r>
            <a:r>
              <a:rPr sz="2000" spc="-5" dirty="0">
                <a:solidFill>
                  <a:srgbClr val="292929"/>
                </a:solidFill>
                <a:latin typeface="Arial"/>
                <a:cs typeface="Arial"/>
              </a:rPr>
              <a:t>of all</a:t>
            </a:r>
            <a:r>
              <a:rPr sz="2000" spc="-5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92929"/>
                </a:solidFill>
                <a:latin typeface="Arial"/>
                <a:cs typeface="Arial"/>
              </a:rPr>
              <a:t>results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709673" y="5269229"/>
            <a:ext cx="4214495" cy="11118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Char char="-"/>
              <a:tabLst>
                <a:tab pos="240665" algn="l"/>
                <a:tab pos="241300" algn="l"/>
              </a:tabLst>
            </a:pPr>
            <a:r>
              <a:rPr sz="1600" spc="-5" dirty="0">
                <a:solidFill>
                  <a:srgbClr val="292929"/>
                </a:solidFill>
                <a:latin typeface="Arial"/>
                <a:cs typeface="Arial"/>
              </a:rPr>
              <a:t>EDA</a:t>
            </a:r>
            <a:r>
              <a:rPr sz="1600" spc="-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Arial"/>
                <a:cs typeface="Arial"/>
              </a:rPr>
              <a:t>results</a:t>
            </a:r>
            <a:endParaRPr sz="16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1390"/>
              </a:spcBef>
              <a:buChar char="-"/>
              <a:tabLst>
                <a:tab pos="240665" algn="l"/>
                <a:tab pos="241300" algn="l"/>
              </a:tabLst>
            </a:pPr>
            <a:r>
              <a:rPr sz="1600" spc="-5" dirty="0">
                <a:solidFill>
                  <a:srgbClr val="292929"/>
                </a:solidFill>
                <a:latin typeface="Arial"/>
                <a:cs typeface="Arial"/>
              </a:rPr>
              <a:t>Interactive Visual Analytics </a:t>
            </a:r>
            <a:r>
              <a:rPr sz="1600" spc="-10" dirty="0">
                <a:solidFill>
                  <a:srgbClr val="292929"/>
                </a:solidFill>
                <a:latin typeface="Arial"/>
                <a:cs typeface="Arial"/>
              </a:rPr>
              <a:t>and</a:t>
            </a:r>
            <a:r>
              <a:rPr sz="1600" spc="2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Arial"/>
                <a:cs typeface="Arial"/>
              </a:rPr>
              <a:t>Dashboards</a:t>
            </a:r>
            <a:endParaRPr sz="16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1405"/>
              </a:spcBef>
              <a:buChar char="-"/>
              <a:tabLst>
                <a:tab pos="240665" algn="l"/>
                <a:tab pos="241300" algn="l"/>
              </a:tabLst>
            </a:pPr>
            <a:r>
              <a:rPr sz="1600" spc="-5" dirty="0">
                <a:solidFill>
                  <a:srgbClr val="292929"/>
                </a:solidFill>
                <a:latin typeface="Arial"/>
                <a:cs typeface="Arial"/>
              </a:rPr>
              <a:t>Predictive</a:t>
            </a:r>
            <a:r>
              <a:rPr sz="1600" spc="-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Arial"/>
                <a:cs typeface="Arial"/>
              </a:rPr>
              <a:t>Analysis(Classification)</a:t>
            </a:r>
            <a:endParaRPr sz="16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48969" y="444246"/>
            <a:ext cx="420306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spc="-5" dirty="0"/>
              <a:t>Executive</a:t>
            </a:r>
            <a:r>
              <a:rPr sz="3700" spc="-35" dirty="0"/>
              <a:t> </a:t>
            </a:r>
            <a:r>
              <a:rPr sz="3700" spc="-5" dirty="0"/>
              <a:t>Summary</a:t>
            </a:r>
            <a:endParaRPr sz="37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8969" y="444246"/>
            <a:ext cx="963930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spc="-10" dirty="0"/>
              <a:t>Flight Number </a:t>
            </a:r>
            <a:r>
              <a:rPr sz="3700" spc="-5" dirty="0"/>
              <a:t>vs. Orbit </a:t>
            </a:r>
            <a:r>
              <a:rPr sz="3700" spc="-10" dirty="0"/>
              <a:t>Typewith</a:t>
            </a:r>
            <a:r>
              <a:rPr sz="3700" spc="195" dirty="0"/>
              <a:t> </a:t>
            </a:r>
            <a:r>
              <a:rPr sz="3700" spc="-10" dirty="0"/>
              <a:t>explanations</a:t>
            </a:r>
            <a:endParaRPr sz="3700"/>
          </a:p>
        </p:txBody>
      </p:sp>
      <p:sp>
        <p:nvSpPr>
          <p:cNvPr id="3" name="object 3"/>
          <p:cNvSpPr/>
          <p:nvPr/>
        </p:nvSpPr>
        <p:spPr>
          <a:xfrm>
            <a:off x="1196339" y="1339596"/>
            <a:ext cx="9634728" cy="53400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spc="-5" dirty="0"/>
              <a:t>30</a:t>
            </a:fld>
            <a:endParaRPr spc="-5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49351" y="1531366"/>
            <a:ext cx="2541270" cy="37731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ts val="2245"/>
              </a:lnSpc>
              <a:spcBef>
                <a:spcPts val="9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latin typeface="Carlito"/>
                <a:cs typeface="Carlito"/>
              </a:rPr>
              <a:t>With </a:t>
            </a:r>
            <a:r>
              <a:rPr sz="2200" spc="-10" dirty="0">
                <a:latin typeface="Carlito"/>
                <a:cs typeface="Carlito"/>
              </a:rPr>
              <a:t>heavy</a:t>
            </a:r>
            <a:endParaRPr sz="2200">
              <a:latin typeface="Carlito"/>
              <a:cs typeface="Carlito"/>
            </a:endParaRPr>
          </a:p>
          <a:p>
            <a:pPr marL="241300">
              <a:lnSpc>
                <a:spcPts val="1850"/>
              </a:lnSpc>
            </a:pPr>
            <a:r>
              <a:rPr sz="2200" spc="-10" dirty="0">
                <a:latin typeface="Carlito"/>
                <a:cs typeface="Carlito"/>
              </a:rPr>
              <a:t>payloads</a:t>
            </a:r>
            <a:r>
              <a:rPr sz="2200" spc="-25" dirty="0">
                <a:latin typeface="Carlito"/>
                <a:cs typeface="Carlito"/>
              </a:rPr>
              <a:t> </a:t>
            </a:r>
            <a:r>
              <a:rPr sz="2200" spc="-5" dirty="0">
                <a:latin typeface="Carlito"/>
                <a:cs typeface="Carlito"/>
              </a:rPr>
              <a:t>the</a:t>
            </a:r>
            <a:endParaRPr sz="2200">
              <a:latin typeface="Carlito"/>
              <a:cs typeface="Carlito"/>
            </a:endParaRPr>
          </a:p>
          <a:p>
            <a:pPr marL="241300">
              <a:lnSpc>
                <a:spcPts val="1850"/>
              </a:lnSpc>
            </a:pPr>
            <a:r>
              <a:rPr sz="2200" spc="-10" dirty="0">
                <a:latin typeface="Carlito"/>
                <a:cs typeface="Carlito"/>
              </a:rPr>
              <a:t>successful</a:t>
            </a:r>
            <a:r>
              <a:rPr sz="2200" spc="-15" dirty="0">
                <a:latin typeface="Carlito"/>
                <a:cs typeface="Carlito"/>
              </a:rPr>
              <a:t> </a:t>
            </a:r>
            <a:r>
              <a:rPr sz="2200" spc="-5" dirty="0">
                <a:latin typeface="Carlito"/>
                <a:cs typeface="Carlito"/>
              </a:rPr>
              <a:t>landing</a:t>
            </a:r>
            <a:endParaRPr sz="2200">
              <a:latin typeface="Carlito"/>
              <a:cs typeface="Carlito"/>
            </a:endParaRPr>
          </a:p>
          <a:p>
            <a:pPr marL="241300">
              <a:lnSpc>
                <a:spcPts val="1850"/>
              </a:lnSpc>
            </a:pPr>
            <a:r>
              <a:rPr sz="2200" spc="-5" dirty="0">
                <a:latin typeface="Carlito"/>
                <a:cs typeface="Carlito"/>
              </a:rPr>
              <a:t>or </a:t>
            </a:r>
            <a:r>
              <a:rPr sz="2200" spc="-10" dirty="0">
                <a:latin typeface="Carlito"/>
                <a:cs typeface="Carlito"/>
              </a:rPr>
              <a:t>positive</a:t>
            </a:r>
            <a:r>
              <a:rPr sz="2200" spc="-15" dirty="0">
                <a:latin typeface="Carlito"/>
                <a:cs typeface="Carlito"/>
              </a:rPr>
              <a:t> </a:t>
            </a:r>
            <a:r>
              <a:rPr sz="2200" spc="-5" dirty="0">
                <a:latin typeface="Carlito"/>
                <a:cs typeface="Carlito"/>
              </a:rPr>
              <a:t>landing</a:t>
            </a:r>
            <a:endParaRPr sz="2200">
              <a:latin typeface="Carlito"/>
              <a:cs typeface="Carlito"/>
            </a:endParaRPr>
          </a:p>
          <a:p>
            <a:pPr marL="241300" marR="281305">
              <a:lnSpc>
                <a:spcPct val="70000"/>
              </a:lnSpc>
              <a:spcBef>
                <a:spcPts val="395"/>
              </a:spcBef>
            </a:pPr>
            <a:r>
              <a:rPr sz="2200" spc="-30" dirty="0">
                <a:latin typeface="Carlito"/>
                <a:cs typeface="Carlito"/>
              </a:rPr>
              <a:t>rate </a:t>
            </a:r>
            <a:r>
              <a:rPr sz="2200" spc="-10" dirty="0">
                <a:latin typeface="Carlito"/>
                <a:cs typeface="Carlito"/>
              </a:rPr>
              <a:t>are </a:t>
            </a:r>
            <a:r>
              <a:rPr sz="2200" spc="-15" dirty="0">
                <a:latin typeface="Carlito"/>
                <a:cs typeface="Carlito"/>
              </a:rPr>
              <a:t>more </a:t>
            </a:r>
            <a:r>
              <a:rPr sz="2200" spc="-20" dirty="0">
                <a:latin typeface="Carlito"/>
                <a:cs typeface="Carlito"/>
              </a:rPr>
              <a:t>for  </a:t>
            </a:r>
            <a:r>
              <a:rPr sz="2200" spc="-35" dirty="0">
                <a:latin typeface="Carlito"/>
                <a:cs typeface="Carlito"/>
              </a:rPr>
              <a:t>Polar,LEO </a:t>
            </a:r>
            <a:r>
              <a:rPr sz="2200" spc="-5" dirty="0">
                <a:latin typeface="Carlito"/>
                <a:cs typeface="Carlito"/>
              </a:rPr>
              <a:t>and</a:t>
            </a:r>
            <a:r>
              <a:rPr sz="2200" spc="-25" dirty="0">
                <a:latin typeface="Carlito"/>
                <a:cs typeface="Carlito"/>
              </a:rPr>
              <a:t> </a:t>
            </a:r>
            <a:r>
              <a:rPr sz="2200" spc="-10" dirty="0">
                <a:latin typeface="Carlito"/>
                <a:cs typeface="Carlito"/>
              </a:rPr>
              <a:t>ISS.</a:t>
            </a:r>
            <a:endParaRPr sz="2200">
              <a:latin typeface="Carlito"/>
              <a:cs typeface="Carlito"/>
            </a:endParaRPr>
          </a:p>
          <a:p>
            <a:pPr marL="241300" indent="-228600">
              <a:lnSpc>
                <a:spcPts val="2245"/>
              </a:lnSpc>
              <a:spcBef>
                <a:spcPts val="204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spc="-15" dirty="0">
                <a:latin typeface="Carlito"/>
                <a:cs typeface="Carlito"/>
              </a:rPr>
              <a:t>However </a:t>
            </a:r>
            <a:r>
              <a:rPr sz="2200" spc="-20" dirty="0">
                <a:latin typeface="Carlito"/>
                <a:cs typeface="Carlito"/>
              </a:rPr>
              <a:t>for</a:t>
            </a:r>
            <a:r>
              <a:rPr sz="2200" spc="20" dirty="0">
                <a:latin typeface="Carlito"/>
                <a:cs typeface="Carlito"/>
              </a:rPr>
              <a:t> </a:t>
            </a:r>
            <a:r>
              <a:rPr sz="2200" spc="-35" dirty="0">
                <a:latin typeface="Carlito"/>
                <a:cs typeface="Carlito"/>
              </a:rPr>
              <a:t>GTO</a:t>
            </a:r>
            <a:endParaRPr sz="2200">
              <a:latin typeface="Carlito"/>
              <a:cs typeface="Carlito"/>
            </a:endParaRPr>
          </a:p>
          <a:p>
            <a:pPr marL="241300">
              <a:lnSpc>
                <a:spcPts val="1850"/>
              </a:lnSpc>
            </a:pPr>
            <a:r>
              <a:rPr sz="2200" spc="-15" dirty="0">
                <a:latin typeface="Carlito"/>
                <a:cs typeface="Carlito"/>
              </a:rPr>
              <a:t>we</a:t>
            </a:r>
            <a:r>
              <a:rPr sz="2200" spc="5" dirty="0">
                <a:latin typeface="Carlito"/>
                <a:cs typeface="Carlito"/>
              </a:rPr>
              <a:t> </a:t>
            </a:r>
            <a:r>
              <a:rPr sz="2200" spc="-10" dirty="0">
                <a:latin typeface="Carlito"/>
                <a:cs typeface="Carlito"/>
              </a:rPr>
              <a:t>cannot</a:t>
            </a:r>
            <a:endParaRPr sz="2200">
              <a:latin typeface="Carlito"/>
              <a:cs typeface="Carlito"/>
            </a:endParaRPr>
          </a:p>
          <a:p>
            <a:pPr marL="241300">
              <a:lnSpc>
                <a:spcPts val="1850"/>
              </a:lnSpc>
            </a:pPr>
            <a:r>
              <a:rPr sz="2200" spc="-10" dirty="0">
                <a:latin typeface="Carlito"/>
                <a:cs typeface="Carlito"/>
              </a:rPr>
              <a:t>distinguish this</a:t>
            </a:r>
            <a:r>
              <a:rPr sz="2200" spc="-20" dirty="0">
                <a:latin typeface="Carlito"/>
                <a:cs typeface="Carlito"/>
              </a:rPr>
              <a:t> </a:t>
            </a:r>
            <a:r>
              <a:rPr sz="2200" spc="-10" dirty="0">
                <a:latin typeface="Carlito"/>
                <a:cs typeface="Carlito"/>
              </a:rPr>
              <a:t>well</a:t>
            </a:r>
            <a:endParaRPr sz="2200">
              <a:latin typeface="Carlito"/>
              <a:cs typeface="Carlito"/>
            </a:endParaRPr>
          </a:p>
          <a:p>
            <a:pPr marL="241300">
              <a:lnSpc>
                <a:spcPts val="1850"/>
              </a:lnSpc>
            </a:pPr>
            <a:r>
              <a:rPr sz="2200" spc="-5" dirty="0">
                <a:latin typeface="Carlito"/>
                <a:cs typeface="Carlito"/>
              </a:rPr>
              <a:t>as </a:t>
            </a:r>
            <a:r>
              <a:rPr sz="2200" spc="-10" dirty="0">
                <a:latin typeface="Carlito"/>
                <a:cs typeface="Carlito"/>
              </a:rPr>
              <a:t>both positive</a:t>
            </a:r>
            <a:endParaRPr sz="2200">
              <a:latin typeface="Carlito"/>
              <a:cs typeface="Carlito"/>
            </a:endParaRPr>
          </a:p>
          <a:p>
            <a:pPr marL="241300">
              <a:lnSpc>
                <a:spcPts val="1850"/>
              </a:lnSpc>
            </a:pPr>
            <a:r>
              <a:rPr sz="2200" spc="-5" dirty="0">
                <a:latin typeface="Carlito"/>
                <a:cs typeface="Carlito"/>
              </a:rPr>
              <a:t>landing </a:t>
            </a:r>
            <a:r>
              <a:rPr sz="2200" spc="-30" dirty="0">
                <a:latin typeface="Carlito"/>
                <a:cs typeface="Carlito"/>
              </a:rPr>
              <a:t>rate</a:t>
            </a:r>
            <a:r>
              <a:rPr sz="2200" spc="-15" dirty="0">
                <a:latin typeface="Carlito"/>
                <a:cs typeface="Carlito"/>
              </a:rPr>
              <a:t> </a:t>
            </a:r>
            <a:r>
              <a:rPr sz="2200" spc="-5" dirty="0">
                <a:latin typeface="Carlito"/>
                <a:cs typeface="Carlito"/>
              </a:rPr>
              <a:t>and</a:t>
            </a:r>
            <a:endParaRPr sz="2200">
              <a:latin typeface="Carlito"/>
              <a:cs typeface="Carlito"/>
            </a:endParaRPr>
          </a:p>
          <a:p>
            <a:pPr marL="241300">
              <a:lnSpc>
                <a:spcPts val="1850"/>
              </a:lnSpc>
            </a:pPr>
            <a:r>
              <a:rPr sz="2200" spc="-15" dirty="0">
                <a:latin typeface="Carlito"/>
                <a:cs typeface="Carlito"/>
              </a:rPr>
              <a:t>negative</a:t>
            </a:r>
            <a:endParaRPr sz="2200">
              <a:latin typeface="Carlito"/>
              <a:cs typeface="Carlito"/>
            </a:endParaRPr>
          </a:p>
          <a:p>
            <a:pPr marL="241300">
              <a:lnSpc>
                <a:spcPts val="1850"/>
              </a:lnSpc>
            </a:pPr>
            <a:r>
              <a:rPr sz="2200" spc="-10" dirty="0">
                <a:latin typeface="Carlito"/>
                <a:cs typeface="Carlito"/>
              </a:rPr>
              <a:t>landing(unsuccessfu</a:t>
            </a:r>
            <a:endParaRPr sz="2200">
              <a:latin typeface="Carlito"/>
              <a:cs typeface="Carlito"/>
            </a:endParaRPr>
          </a:p>
          <a:p>
            <a:pPr marL="241300">
              <a:lnSpc>
                <a:spcPts val="1850"/>
              </a:lnSpc>
            </a:pPr>
            <a:r>
              <a:rPr sz="2200" spc="-5" dirty="0">
                <a:latin typeface="Carlito"/>
                <a:cs typeface="Carlito"/>
              </a:rPr>
              <a:t>l mission) </a:t>
            </a:r>
            <a:r>
              <a:rPr sz="2200" spc="-10" dirty="0">
                <a:latin typeface="Carlito"/>
                <a:cs typeface="Carlito"/>
              </a:rPr>
              <a:t>both</a:t>
            </a:r>
            <a:r>
              <a:rPr sz="2200" spc="-40" dirty="0">
                <a:latin typeface="Carlito"/>
                <a:cs typeface="Carlito"/>
              </a:rPr>
              <a:t> </a:t>
            </a:r>
            <a:r>
              <a:rPr sz="2200" spc="-20" dirty="0">
                <a:latin typeface="Carlito"/>
                <a:cs typeface="Carlito"/>
              </a:rPr>
              <a:t>have</a:t>
            </a:r>
            <a:endParaRPr sz="2200">
              <a:latin typeface="Carlito"/>
              <a:cs typeface="Carlito"/>
            </a:endParaRPr>
          </a:p>
          <a:p>
            <a:pPr marL="241300">
              <a:lnSpc>
                <a:spcPts val="2245"/>
              </a:lnSpc>
            </a:pPr>
            <a:r>
              <a:rPr sz="2200" spc="-5" dirty="0">
                <a:latin typeface="Carlito"/>
                <a:cs typeface="Carlito"/>
              </a:rPr>
              <a:t>near </a:t>
            </a:r>
            <a:r>
              <a:rPr sz="2200" spc="-10" dirty="0">
                <a:latin typeface="Carlito"/>
                <a:cs typeface="Carlito"/>
              </a:rPr>
              <a:t>equal</a:t>
            </a:r>
            <a:r>
              <a:rPr sz="2200" spc="-90" dirty="0">
                <a:latin typeface="Carlito"/>
                <a:cs typeface="Carlito"/>
              </a:rPr>
              <a:t> </a:t>
            </a:r>
            <a:r>
              <a:rPr sz="2200" spc="-5" dirty="0">
                <a:latin typeface="Carlito"/>
                <a:cs typeface="Carlito"/>
              </a:rPr>
              <a:t>chances.</a:t>
            </a:r>
            <a:endParaRPr sz="2200">
              <a:latin typeface="Carlito"/>
              <a:cs typeface="Carlito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44246"/>
            <a:ext cx="477901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spc="-10" dirty="0"/>
              <a:t>Payload </a:t>
            </a:r>
            <a:r>
              <a:rPr sz="3700" spc="-5" dirty="0"/>
              <a:t>vs. Orbit</a:t>
            </a:r>
            <a:r>
              <a:rPr sz="3700" spc="15" dirty="0"/>
              <a:t> </a:t>
            </a:r>
            <a:r>
              <a:rPr sz="3700" spc="-5" dirty="0"/>
              <a:t>Type</a:t>
            </a:r>
            <a:endParaRPr sz="3700"/>
          </a:p>
        </p:txBody>
      </p:sp>
      <p:sp>
        <p:nvSpPr>
          <p:cNvPr id="4" name="object 4"/>
          <p:cNvSpPr/>
          <p:nvPr/>
        </p:nvSpPr>
        <p:spPr>
          <a:xfrm>
            <a:off x="3505200" y="1304544"/>
            <a:ext cx="7780019" cy="49438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spc="-5" dirty="0"/>
              <a:t>31</a:t>
            </a:fld>
            <a:endParaRPr spc="-5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41075" y="6084178"/>
            <a:ext cx="226060" cy="27178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1600" spc="-5" dirty="0">
                <a:solidFill>
                  <a:srgbClr val="1C7CDB"/>
                </a:solidFill>
                <a:latin typeface="Arial"/>
                <a:cs typeface="Arial"/>
              </a:rPr>
              <a:t>32</a:t>
            </a:r>
            <a:endParaRPr sz="16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44246"/>
            <a:ext cx="629602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spc="-10" dirty="0"/>
              <a:t>Launch </a:t>
            </a:r>
            <a:r>
              <a:rPr sz="3700" spc="-5" dirty="0"/>
              <a:t>Success </a:t>
            </a:r>
            <a:r>
              <a:rPr sz="3700" spc="-10" dirty="0"/>
              <a:t>Yearly</a:t>
            </a:r>
            <a:r>
              <a:rPr sz="3700" spc="65" dirty="0"/>
              <a:t> </a:t>
            </a:r>
            <a:r>
              <a:rPr sz="3700" spc="-5" dirty="0"/>
              <a:t>Trend</a:t>
            </a:r>
            <a:endParaRPr sz="3700"/>
          </a:p>
        </p:txBody>
      </p:sp>
      <p:sp>
        <p:nvSpPr>
          <p:cNvPr id="5" name="object 5"/>
          <p:cNvSpPr txBox="1"/>
          <p:nvPr/>
        </p:nvSpPr>
        <p:spPr>
          <a:xfrm>
            <a:off x="848969" y="1215643"/>
            <a:ext cx="8391525" cy="163448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113405">
              <a:lnSpc>
                <a:spcPts val="2375"/>
              </a:lnSpc>
              <a:spcBef>
                <a:spcPts val="95"/>
              </a:spcBef>
            </a:pP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A line chart of yearly average success</a:t>
            </a:r>
            <a:r>
              <a:rPr sz="2200" spc="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rate</a:t>
            </a:r>
            <a:endParaRPr sz="2200">
              <a:latin typeface="Arial"/>
              <a:cs typeface="Arial"/>
            </a:endParaRPr>
          </a:p>
          <a:p>
            <a:pPr marL="241300" indent="-228600">
              <a:lnSpc>
                <a:spcPts val="2375"/>
              </a:lnSpc>
              <a:buChar char="•"/>
              <a:tabLst>
                <a:tab pos="240665" algn="l"/>
                <a:tab pos="241300" algn="l"/>
              </a:tabLst>
            </a:pP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Since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2013, the</a:t>
            </a:r>
            <a:endParaRPr sz="2200">
              <a:latin typeface="Arial"/>
              <a:cs typeface="Arial"/>
            </a:endParaRPr>
          </a:p>
          <a:p>
            <a:pPr marL="241300" marR="6465570">
              <a:lnSpc>
                <a:spcPct val="100000"/>
              </a:lnSpc>
            </a:pP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success rate  kept going</a:t>
            </a:r>
            <a:r>
              <a:rPr sz="2200" spc="-7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Arial"/>
                <a:cs typeface="Arial"/>
              </a:rPr>
              <a:t>up  </a:t>
            </a: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till</a:t>
            </a:r>
            <a:r>
              <a:rPr sz="2200" spc="-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Arial"/>
                <a:cs typeface="Arial"/>
              </a:rPr>
              <a:t>2020</a:t>
            </a:r>
            <a:endParaRPr sz="2200">
              <a:latin typeface="Arial"/>
              <a:cs typeface="Arial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7BCD551-F9C9-9E1A-8B2B-0DA2DCFB76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4290" y="1752600"/>
            <a:ext cx="7508058" cy="4915626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28375" y="6085433"/>
            <a:ext cx="25146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solidFill>
                  <a:srgbClr val="1C7CDB"/>
                </a:solidFill>
                <a:latin typeface="Arial"/>
                <a:cs typeface="Arial"/>
              </a:rPr>
              <a:t>33</a:t>
            </a:r>
            <a:endParaRPr sz="16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8969" y="1848357"/>
            <a:ext cx="2667000" cy="40398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marR="386080" indent="-228600" algn="just">
              <a:lnSpc>
                <a:spcPct val="100000"/>
              </a:lnSpc>
              <a:spcBef>
                <a:spcPts val="105"/>
              </a:spcBef>
              <a:buChar char="•"/>
              <a:tabLst>
                <a:tab pos="241300" algn="l"/>
              </a:tabLst>
            </a:pPr>
            <a:r>
              <a:rPr sz="2000" dirty="0">
                <a:solidFill>
                  <a:srgbClr val="292929"/>
                </a:solidFill>
                <a:latin typeface="Arial"/>
                <a:cs typeface="Arial"/>
              </a:rPr>
              <a:t>Find </a:t>
            </a:r>
            <a:r>
              <a:rPr sz="2000" spc="-5" dirty="0">
                <a:solidFill>
                  <a:srgbClr val="292929"/>
                </a:solidFill>
                <a:latin typeface="Arial"/>
                <a:cs typeface="Arial"/>
              </a:rPr>
              <a:t>the names</a:t>
            </a:r>
            <a:r>
              <a:rPr sz="2000" spc="-10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Arial"/>
                <a:cs typeface="Arial"/>
              </a:rPr>
              <a:t>of  </a:t>
            </a:r>
            <a:r>
              <a:rPr sz="2000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2000" spc="-5" dirty="0">
                <a:solidFill>
                  <a:srgbClr val="292929"/>
                </a:solidFill>
                <a:latin typeface="Arial"/>
                <a:cs typeface="Arial"/>
              </a:rPr>
              <a:t>unique launch  </a:t>
            </a:r>
            <a:r>
              <a:rPr sz="2000" dirty="0">
                <a:solidFill>
                  <a:srgbClr val="292929"/>
                </a:solidFill>
                <a:latin typeface="Arial"/>
                <a:cs typeface="Arial"/>
              </a:rPr>
              <a:t>sites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buClr>
                <a:srgbClr val="292929"/>
              </a:buClr>
              <a:buFont typeface="Arial"/>
              <a:buChar char="•"/>
            </a:pPr>
            <a:endParaRPr sz="2700">
              <a:latin typeface="Arial"/>
              <a:cs typeface="Arial"/>
            </a:endParaRPr>
          </a:p>
          <a:p>
            <a:pPr marL="241300" marR="5080" indent="-228600">
              <a:lnSpc>
                <a:spcPct val="100000"/>
              </a:lnSpc>
              <a:spcBef>
                <a:spcPts val="2090"/>
              </a:spcBef>
              <a:buChar char="•"/>
              <a:tabLst>
                <a:tab pos="240665" algn="l"/>
                <a:tab pos="241300" algn="l"/>
              </a:tabLst>
            </a:pPr>
            <a:r>
              <a:rPr sz="2000" dirty="0">
                <a:solidFill>
                  <a:srgbClr val="292929"/>
                </a:solidFill>
                <a:latin typeface="Arial"/>
                <a:cs typeface="Arial"/>
              </a:rPr>
              <a:t>Used </a:t>
            </a:r>
            <a:r>
              <a:rPr sz="2000" spc="-5" dirty="0">
                <a:solidFill>
                  <a:srgbClr val="292929"/>
                </a:solidFill>
                <a:latin typeface="Arial"/>
                <a:cs typeface="Arial"/>
              </a:rPr>
              <a:t>‘SELECT  DISTINCT’</a:t>
            </a:r>
            <a:r>
              <a:rPr sz="2000" spc="-5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Arial"/>
                <a:cs typeface="Arial"/>
              </a:rPr>
              <a:t>statement  </a:t>
            </a:r>
            <a:r>
              <a:rPr sz="2000" dirty="0">
                <a:solidFill>
                  <a:srgbClr val="292929"/>
                </a:solidFill>
                <a:latin typeface="Arial"/>
                <a:cs typeface="Arial"/>
              </a:rPr>
              <a:t>to return </a:t>
            </a:r>
            <a:r>
              <a:rPr sz="2000" spc="-5" dirty="0">
                <a:solidFill>
                  <a:srgbClr val="292929"/>
                </a:solidFill>
                <a:latin typeface="Arial"/>
                <a:cs typeface="Arial"/>
              </a:rPr>
              <a:t>only </a:t>
            </a:r>
            <a:r>
              <a:rPr sz="2000" dirty="0">
                <a:solidFill>
                  <a:srgbClr val="292929"/>
                </a:solidFill>
                <a:latin typeface="Arial"/>
                <a:cs typeface="Arial"/>
              </a:rPr>
              <a:t>the  </a:t>
            </a:r>
            <a:r>
              <a:rPr sz="2000" spc="-5" dirty="0">
                <a:solidFill>
                  <a:srgbClr val="292929"/>
                </a:solidFill>
                <a:latin typeface="Arial"/>
                <a:cs typeface="Arial"/>
              </a:rPr>
              <a:t>unique launch </a:t>
            </a:r>
            <a:r>
              <a:rPr sz="2000" dirty="0">
                <a:solidFill>
                  <a:srgbClr val="292929"/>
                </a:solidFill>
                <a:latin typeface="Arial"/>
                <a:cs typeface="Arial"/>
              </a:rPr>
              <a:t>sites  from the  </a:t>
            </a:r>
            <a:r>
              <a:rPr sz="2000" spc="-10" dirty="0">
                <a:solidFill>
                  <a:srgbClr val="292929"/>
                </a:solidFill>
                <a:latin typeface="Arial"/>
                <a:cs typeface="Arial"/>
              </a:rPr>
              <a:t>‘LAUNCH_SITE’  </a:t>
            </a:r>
            <a:r>
              <a:rPr sz="2000" dirty="0">
                <a:solidFill>
                  <a:srgbClr val="292929"/>
                </a:solidFill>
                <a:latin typeface="Arial"/>
                <a:cs typeface="Arial"/>
              </a:rPr>
              <a:t>column </a:t>
            </a:r>
            <a:r>
              <a:rPr sz="2000" spc="-5" dirty="0">
                <a:solidFill>
                  <a:srgbClr val="292929"/>
                </a:solidFill>
                <a:latin typeface="Arial"/>
                <a:cs typeface="Arial"/>
              </a:rPr>
              <a:t>of </a:t>
            </a:r>
            <a:r>
              <a:rPr sz="2000" dirty="0">
                <a:solidFill>
                  <a:srgbClr val="292929"/>
                </a:solidFill>
                <a:latin typeface="Arial"/>
                <a:cs typeface="Arial"/>
              </a:rPr>
              <a:t>the  </a:t>
            </a:r>
            <a:r>
              <a:rPr sz="2000" spc="-5" dirty="0">
                <a:solidFill>
                  <a:srgbClr val="292929"/>
                </a:solidFill>
                <a:latin typeface="Arial"/>
                <a:cs typeface="Arial"/>
              </a:rPr>
              <a:t>SPACEXTBL </a:t>
            </a:r>
            <a:r>
              <a:rPr sz="2000" dirty="0">
                <a:solidFill>
                  <a:srgbClr val="292929"/>
                </a:solidFill>
                <a:latin typeface="Arial"/>
                <a:cs typeface="Arial"/>
              </a:rPr>
              <a:t>table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69" y="444246"/>
            <a:ext cx="477774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spc="-5" dirty="0"/>
              <a:t>All </a:t>
            </a:r>
            <a:r>
              <a:rPr sz="3700" spc="-10" dirty="0"/>
              <a:t>Launch </a:t>
            </a:r>
            <a:r>
              <a:rPr sz="3700" spc="-5" dirty="0"/>
              <a:t>Site</a:t>
            </a:r>
            <a:r>
              <a:rPr sz="3700" dirty="0"/>
              <a:t> </a:t>
            </a:r>
            <a:r>
              <a:rPr sz="3700" spc="-10" dirty="0"/>
              <a:t>Names</a:t>
            </a:r>
            <a:endParaRPr sz="3700"/>
          </a:p>
        </p:txBody>
      </p:sp>
      <p:sp>
        <p:nvSpPr>
          <p:cNvPr id="5" name="object 5"/>
          <p:cNvSpPr/>
          <p:nvPr/>
        </p:nvSpPr>
        <p:spPr>
          <a:xfrm>
            <a:off x="3799332" y="1447800"/>
            <a:ext cx="8093963" cy="47289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28375" y="6085433"/>
            <a:ext cx="25146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solidFill>
                  <a:srgbClr val="1C7CDB"/>
                </a:solidFill>
                <a:latin typeface="Arial"/>
                <a:cs typeface="Arial"/>
              </a:rPr>
              <a:t>34</a:t>
            </a:r>
            <a:endParaRPr sz="16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75156" y="1354327"/>
            <a:ext cx="604266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5"/>
              </a:spcBef>
              <a:buChar char="•"/>
              <a:tabLst>
                <a:tab pos="240665" algn="l"/>
                <a:tab pos="241300" algn="l"/>
              </a:tabLst>
            </a:pPr>
            <a:r>
              <a:rPr sz="2000" dirty="0">
                <a:solidFill>
                  <a:srgbClr val="292929"/>
                </a:solidFill>
                <a:latin typeface="Arial"/>
                <a:cs typeface="Arial"/>
              </a:rPr>
              <a:t>Find 5 records where </a:t>
            </a:r>
            <a:r>
              <a:rPr sz="2000" spc="-5" dirty="0">
                <a:solidFill>
                  <a:srgbClr val="292929"/>
                </a:solidFill>
                <a:latin typeface="Arial"/>
                <a:cs typeface="Arial"/>
              </a:rPr>
              <a:t>launch </a:t>
            </a:r>
            <a:r>
              <a:rPr sz="2000" dirty="0">
                <a:solidFill>
                  <a:srgbClr val="292929"/>
                </a:solidFill>
                <a:latin typeface="Arial"/>
                <a:cs typeface="Arial"/>
              </a:rPr>
              <a:t>sites </a:t>
            </a:r>
            <a:r>
              <a:rPr sz="2000" spc="-5" dirty="0">
                <a:solidFill>
                  <a:srgbClr val="292929"/>
                </a:solidFill>
                <a:latin typeface="Arial"/>
                <a:cs typeface="Arial"/>
              </a:rPr>
              <a:t>begin with</a:t>
            </a:r>
            <a:r>
              <a:rPr sz="2000" spc="-15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spc="5" dirty="0">
                <a:solidFill>
                  <a:srgbClr val="292929"/>
                </a:solidFill>
                <a:latin typeface="Arial"/>
                <a:cs typeface="Arial"/>
              </a:rPr>
              <a:t>`CCA`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69" y="444246"/>
            <a:ext cx="7728584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spc="-10" dirty="0"/>
              <a:t>Launch </a:t>
            </a:r>
            <a:r>
              <a:rPr sz="3700" spc="-5" dirty="0"/>
              <a:t>Site </a:t>
            </a:r>
            <a:r>
              <a:rPr sz="3700" spc="-10" dirty="0"/>
              <a:t>Names Begin with</a:t>
            </a:r>
            <a:r>
              <a:rPr sz="3700" spc="120" dirty="0"/>
              <a:t> </a:t>
            </a:r>
            <a:r>
              <a:rPr sz="3700" spc="-5" dirty="0"/>
              <a:t>'CCA'</a:t>
            </a:r>
            <a:endParaRPr sz="3700"/>
          </a:p>
        </p:txBody>
      </p:sp>
      <p:sp>
        <p:nvSpPr>
          <p:cNvPr id="5" name="object 5"/>
          <p:cNvSpPr/>
          <p:nvPr/>
        </p:nvSpPr>
        <p:spPr>
          <a:xfrm>
            <a:off x="769619" y="1856231"/>
            <a:ext cx="10515600" cy="39273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848969" y="5947664"/>
            <a:ext cx="990727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95"/>
              </a:spcBef>
              <a:buChar char="•"/>
              <a:tabLst>
                <a:tab pos="240665" algn="l"/>
                <a:tab pos="241300" algn="l"/>
              </a:tabLst>
            </a:pPr>
            <a:r>
              <a:rPr sz="1600" spc="-5" dirty="0">
                <a:solidFill>
                  <a:srgbClr val="292929"/>
                </a:solidFill>
                <a:latin typeface="Arial"/>
                <a:cs typeface="Arial"/>
              </a:rPr>
              <a:t>Used ‘LIKE’ </a:t>
            </a:r>
            <a:r>
              <a:rPr sz="1600" spc="-10" dirty="0">
                <a:solidFill>
                  <a:srgbClr val="292929"/>
                </a:solidFill>
                <a:latin typeface="Arial"/>
                <a:cs typeface="Arial"/>
              </a:rPr>
              <a:t>command </a:t>
            </a:r>
            <a:r>
              <a:rPr sz="1600" spc="-5" dirty="0">
                <a:solidFill>
                  <a:srgbClr val="292929"/>
                </a:solidFill>
                <a:latin typeface="Arial"/>
                <a:cs typeface="Arial"/>
              </a:rPr>
              <a:t>with ‘%’ wildcard in ‘WHERE’ clause to select </a:t>
            </a:r>
            <a:r>
              <a:rPr sz="1600" spc="-10" dirty="0">
                <a:solidFill>
                  <a:srgbClr val="292929"/>
                </a:solidFill>
                <a:latin typeface="Arial"/>
                <a:cs typeface="Arial"/>
              </a:rPr>
              <a:t>and </a:t>
            </a:r>
            <a:r>
              <a:rPr sz="1600" spc="-5" dirty="0">
                <a:solidFill>
                  <a:srgbClr val="292929"/>
                </a:solidFill>
                <a:latin typeface="Arial"/>
                <a:cs typeface="Arial"/>
              </a:rPr>
              <a:t>dispay a table of all records </a:t>
            </a:r>
            <a:r>
              <a:rPr sz="1600" spc="-10" dirty="0">
                <a:solidFill>
                  <a:srgbClr val="292929"/>
                </a:solidFill>
                <a:latin typeface="Arial"/>
                <a:cs typeface="Arial"/>
              </a:rPr>
              <a:t>where 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b="1" spc="-75" dirty="0">
                <a:latin typeface="Arial"/>
                <a:cs typeface="Arial"/>
              </a:rPr>
              <a:t>launch </a:t>
            </a:r>
            <a:r>
              <a:rPr sz="1600" b="1" spc="-70" dirty="0">
                <a:latin typeface="Arial"/>
                <a:cs typeface="Arial"/>
              </a:rPr>
              <a:t>sites begin </a:t>
            </a:r>
            <a:r>
              <a:rPr sz="1600" b="1" spc="-85" dirty="0">
                <a:latin typeface="Arial"/>
                <a:cs typeface="Arial"/>
              </a:rPr>
              <a:t>with </a:t>
            </a:r>
            <a:r>
              <a:rPr sz="1600" b="1" spc="-55" dirty="0">
                <a:latin typeface="Arial"/>
                <a:cs typeface="Arial"/>
              </a:rPr>
              <a:t>the </a:t>
            </a:r>
            <a:r>
              <a:rPr sz="1600" b="1" spc="-85" dirty="0">
                <a:latin typeface="Arial"/>
                <a:cs typeface="Arial"/>
              </a:rPr>
              <a:t>string</a:t>
            </a:r>
            <a:r>
              <a:rPr sz="1600" b="1" spc="195" dirty="0">
                <a:latin typeface="Arial"/>
                <a:cs typeface="Arial"/>
              </a:rPr>
              <a:t> </a:t>
            </a:r>
            <a:r>
              <a:rPr sz="1600" b="1" spc="-40" dirty="0">
                <a:latin typeface="Arial"/>
                <a:cs typeface="Arial"/>
              </a:rPr>
              <a:t>'CCA'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85494" y="1299717"/>
            <a:ext cx="902081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0665" indent="-228600">
              <a:lnSpc>
                <a:spcPct val="100000"/>
              </a:lnSpc>
              <a:spcBef>
                <a:spcPts val="95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Calculate </a:t>
            </a:r>
            <a:r>
              <a:rPr sz="2200" spc="-10" dirty="0">
                <a:solidFill>
                  <a:srgbClr val="292929"/>
                </a:solidFill>
                <a:latin typeface="Arial"/>
                <a:cs typeface="Arial"/>
              </a:rPr>
              <a:t>and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Display the total payload carried by boosters from</a:t>
            </a:r>
            <a:r>
              <a:rPr sz="2200" spc="16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Arial"/>
                <a:cs typeface="Arial"/>
              </a:rPr>
              <a:t>NASA</a:t>
            </a:r>
            <a:endParaRPr sz="22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44246"/>
            <a:ext cx="415417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spc="-5" dirty="0"/>
              <a:t>Total </a:t>
            </a:r>
            <a:r>
              <a:rPr sz="3700" spc="-10" dirty="0"/>
              <a:t>Payload</a:t>
            </a:r>
            <a:r>
              <a:rPr sz="3700" spc="10" dirty="0"/>
              <a:t> </a:t>
            </a:r>
            <a:r>
              <a:rPr sz="3700" spc="-5" dirty="0"/>
              <a:t>Mass</a:t>
            </a:r>
            <a:endParaRPr sz="3700"/>
          </a:p>
        </p:txBody>
      </p:sp>
      <p:sp>
        <p:nvSpPr>
          <p:cNvPr id="4" name="object 4"/>
          <p:cNvSpPr txBox="1"/>
          <p:nvPr/>
        </p:nvSpPr>
        <p:spPr>
          <a:xfrm>
            <a:off x="1233932" y="5088763"/>
            <a:ext cx="8042909" cy="662305"/>
          </a:xfrm>
          <a:prstGeom prst="rect">
            <a:avLst/>
          </a:prstGeom>
        </p:spPr>
        <p:txBody>
          <a:bodyPr vert="horz" wrap="square" lIns="0" tIns="49530" rIns="0" bIns="0" rtlCol="0">
            <a:spAutoFit/>
          </a:bodyPr>
          <a:lstStyle/>
          <a:p>
            <a:pPr marL="241300" marR="5080" indent="-228600">
              <a:lnSpc>
                <a:spcPts val="2380"/>
              </a:lnSpc>
              <a:spcBef>
                <a:spcPts val="39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Used the ‘SUM()’ function to return </a:t>
            </a:r>
            <a:r>
              <a:rPr sz="2200" spc="-10" dirty="0">
                <a:solidFill>
                  <a:srgbClr val="292929"/>
                </a:solidFill>
                <a:latin typeface="Arial"/>
                <a:cs typeface="Arial"/>
              </a:rPr>
              <a:t>and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dispaly the total sum </a:t>
            </a:r>
            <a:r>
              <a:rPr sz="2200" spc="-10" dirty="0">
                <a:solidFill>
                  <a:srgbClr val="292929"/>
                </a:solidFill>
                <a:latin typeface="Arial"/>
                <a:cs typeface="Arial"/>
              </a:rPr>
              <a:t>of  </a:t>
            </a:r>
            <a:r>
              <a:rPr sz="2200" spc="-55" dirty="0">
                <a:solidFill>
                  <a:srgbClr val="292929"/>
                </a:solidFill>
                <a:latin typeface="Arial"/>
                <a:cs typeface="Arial"/>
              </a:rPr>
              <a:t>‘</a:t>
            </a:r>
            <a:r>
              <a:rPr sz="2200" b="1" spc="-55" dirty="0">
                <a:solidFill>
                  <a:srgbClr val="292929"/>
                </a:solidFill>
                <a:latin typeface="Arial"/>
                <a:cs typeface="Arial"/>
              </a:rPr>
              <a:t>PAYLOAD_MASS_KG</a:t>
            </a:r>
            <a:r>
              <a:rPr sz="2200" spc="-55" dirty="0">
                <a:solidFill>
                  <a:srgbClr val="292929"/>
                </a:solidFill>
                <a:latin typeface="Arial"/>
                <a:cs typeface="Arial"/>
              </a:rPr>
              <a:t>’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column for Customer</a:t>
            </a:r>
            <a:r>
              <a:rPr sz="2200" spc="7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Arial"/>
                <a:cs typeface="Arial"/>
              </a:rPr>
              <a:t>‘</a:t>
            </a:r>
            <a:r>
              <a:rPr sz="2200" b="1" spc="-25" dirty="0">
                <a:solidFill>
                  <a:srgbClr val="292929"/>
                </a:solidFill>
                <a:latin typeface="Arial"/>
                <a:cs typeface="Arial"/>
              </a:rPr>
              <a:t>NASA(CRS</a:t>
            </a:r>
            <a:r>
              <a:rPr sz="2200" spc="-25" dirty="0">
                <a:solidFill>
                  <a:srgbClr val="292929"/>
                </a:solidFill>
                <a:latin typeface="Arial"/>
                <a:cs typeface="Arial"/>
              </a:rPr>
              <a:t>’</a:t>
            </a:r>
            <a:endParaRPr sz="22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59663" y="1853183"/>
            <a:ext cx="11097768" cy="30220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spc="-5" dirty="0"/>
              <a:t>35</a:t>
            </a:fld>
            <a:endParaRPr spc="-5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1361693"/>
            <a:ext cx="908748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Calculate the average payload mass carried by booster version F9</a:t>
            </a:r>
            <a:r>
              <a:rPr sz="2200" spc="17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v1.1</a:t>
            </a:r>
            <a:endParaRPr sz="22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44246"/>
            <a:ext cx="7185659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spc="-5" dirty="0"/>
              <a:t>Average </a:t>
            </a:r>
            <a:r>
              <a:rPr sz="3700" spc="-10" dirty="0"/>
              <a:t>Payload Mass </a:t>
            </a:r>
            <a:r>
              <a:rPr sz="3700" spc="-5" dirty="0"/>
              <a:t>by F9</a:t>
            </a:r>
            <a:r>
              <a:rPr sz="3700" spc="95" dirty="0"/>
              <a:t> </a:t>
            </a:r>
            <a:r>
              <a:rPr sz="3700" spc="-5" dirty="0"/>
              <a:t>v1.1</a:t>
            </a:r>
            <a:endParaRPr sz="3700"/>
          </a:p>
        </p:txBody>
      </p:sp>
      <p:sp>
        <p:nvSpPr>
          <p:cNvPr id="4" name="object 4"/>
          <p:cNvSpPr txBox="1"/>
          <p:nvPr/>
        </p:nvSpPr>
        <p:spPr>
          <a:xfrm>
            <a:off x="1233932" y="5273421"/>
            <a:ext cx="9371965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95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Used the </a:t>
            </a:r>
            <a:r>
              <a:rPr sz="2200" spc="-10" dirty="0">
                <a:solidFill>
                  <a:srgbClr val="292929"/>
                </a:solidFill>
                <a:latin typeface="Arial"/>
                <a:cs typeface="Arial"/>
              </a:rPr>
              <a:t>‘AVG()’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function to return </a:t>
            </a:r>
            <a:r>
              <a:rPr sz="2200" spc="-10" dirty="0">
                <a:solidFill>
                  <a:srgbClr val="292929"/>
                </a:solidFill>
                <a:latin typeface="Arial"/>
                <a:cs typeface="Arial"/>
              </a:rPr>
              <a:t>and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dispaly the average payload mass  carried by booster version F9</a:t>
            </a:r>
            <a:r>
              <a:rPr sz="2200" spc="1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v1.1</a:t>
            </a:r>
            <a:endParaRPr sz="22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28600" y="1869948"/>
            <a:ext cx="11803380" cy="31501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spc="-5" dirty="0"/>
              <a:t>36</a:t>
            </a:fld>
            <a:endParaRPr spc="-5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28375" y="6085433"/>
            <a:ext cx="25146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solidFill>
                  <a:srgbClr val="1C7CDB"/>
                </a:solidFill>
                <a:latin typeface="Arial"/>
                <a:cs typeface="Arial"/>
              </a:rPr>
              <a:t>37</a:t>
            </a:r>
            <a:endParaRPr sz="16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8969" y="1269949"/>
            <a:ext cx="872998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Find the dates of the first successful landing outcome on ground</a:t>
            </a:r>
            <a:r>
              <a:rPr sz="2200" spc="14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pad</a:t>
            </a:r>
            <a:endParaRPr sz="22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69" y="444246"/>
            <a:ext cx="7973059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spc="-5" dirty="0"/>
              <a:t>First Successful Ground </a:t>
            </a:r>
            <a:r>
              <a:rPr sz="3700" spc="-10" dirty="0"/>
              <a:t>Landing</a:t>
            </a:r>
            <a:r>
              <a:rPr sz="3700" spc="125" dirty="0"/>
              <a:t> </a:t>
            </a:r>
            <a:r>
              <a:rPr sz="3700" spc="-10" dirty="0"/>
              <a:t>Date</a:t>
            </a:r>
            <a:endParaRPr sz="3700"/>
          </a:p>
        </p:txBody>
      </p:sp>
      <p:sp>
        <p:nvSpPr>
          <p:cNvPr id="5" name="object 5"/>
          <p:cNvSpPr txBox="1"/>
          <p:nvPr/>
        </p:nvSpPr>
        <p:spPr>
          <a:xfrm>
            <a:off x="848969" y="5692851"/>
            <a:ext cx="8956040" cy="634365"/>
          </a:xfrm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241300" marR="5080" indent="-228600">
              <a:lnSpc>
                <a:spcPts val="2360"/>
              </a:lnSpc>
              <a:spcBef>
                <a:spcPts val="215"/>
              </a:spcBef>
              <a:buChar char="•"/>
              <a:tabLst>
                <a:tab pos="240665" algn="l"/>
                <a:tab pos="241300" algn="l"/>
              </a:tabLst>
            </a:pPr>
            <a:r>
              <a:rPr sz="2000" dirty="0">
                <a:solidFill>
                  <a:srgbClr val="292929"/>
                </a:solidFill>
                <a:latin typeface="Arial"/>
                <a:cs typeface="Arial"/>
              </a:rPr>
              <a:t>Used the </a:t>
            </a:r>
            <a:r>
              <a:rPr sz="2000" spc="-5" dirty="0">
                <a:solidFill>
                  <a:srgbClr val="292929"/>
                </a:solidFill>
                <a:latin typeface="Arial"/>
                <a:cs typeface="Arial"/>
              </a:rPr>
              <a:t>‘MIN()’ </a:t>
            </a:r>
            <a:r>
              <a:rPr sz="2000" dirty="0">
                <a:solidFill>
                  <a:srgbClr val="292929"/>
                </a:solidFill>
                <a:latin typeface="Arial"/>
                <a:cs typeface="Arial"/>
              </a:rPr>
              <a:t>function to return </a:t>
            </a:r>
            <a:r>
              <a:rPr sz="2000" spc="-5" dirty="0">
                <a:solidFill>
                  <a:srgbClr val="292929"/>
                </a:solidFill>
                <a:latin typeface="Arial"/>
                <a:cs typeface="Arial"/>
              </a:rPr>
              <a:t>and dispaly </a:t>
            </a:r>
            <a:r>
              <a:rPr sz="2000" dirty="0">
                <a:solidFill>
                  <a:srgbClr val="292929"/>
                </a:solidFill>
                <a:latin typeface="Arial"/>
                <a:cs typeface="Arial"/>
              </a:rPr>
              <a:t>the first (oldest) </a:t>
            </a:r>
            <a:r>
              <a:rPr sz="2000" spc="-5" dirty="0">
                <a:solidFill>
                  <a:srgbClr val="292929"/>
                </a:solidFill>
                <a:latin typeface="Arial"/>
                <a:cs typeface="Arial"/>
              </a:rPr>
              <a:t>date when</a:t>
            </a:r>
            <a:r>
              <a:rPr sz="2000" spc="-2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92929"/>
                </a:solidFill>
                <a:latin typeface="Arial"/>
                <a:cs typeface="Arial"/>
              </a:rPr>
              <a:t>first  successful </a:t>
            </a:r>
            <a:r>
              <a:rPr sz="2000" spc="-5" dirty="0">
                <a:solidFill>
                  <a:srgbClr val="292929"/>
                </a:solidFill>
                <a:latin typeface="Arial"/>
                <a:cs typeface="Arial"/>
              </a:rPr>
              <a:t>landing outcome on ground pad </a:t>
            </a:r>
            <a:r>
              <a:rPr sz="2000" spc="-120" dirty="0">
                <a:solidFill>
                  <a:srgbClr val="292929"/>
                </a:solidFill>
                <a:latin typeface="Arial"/>
                <a:cs typeface="Arial"/>
              </a:rPr>
              <a:t>‘</a:t>
            </a:r>
            <a:r>
              <a:rPr sz="2100" b="1" i="1" spc="-120" dirty="0">
                <a:solidFill>
                  <a:srgbClr val="292929"/>
                </a:solidFill>
                <a:latin typeface="Arial"/>
                <a:cs typeface="Arial"/>
              </a:rPr>
              <a:t>Success </a:t>
            </a:r>
            <a:r>
              <a:rPr sz="2100" b="1" i="1" spc="-150" dirty="0">
                <a:solidFill>
                  <a:srgbClr val="292929"/>
                </a:solidFill>
                <a:latin typeface="Arial"/>
                <a:cs typeface="Arial"/>
              </a:rPr>
              <a:t>(ground</a:t>
            </a:r>
            <a:r>
              <a:rPr sz="2100" b="1" i="1" spc="-1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100" b="1" i="1" spc="-35" dirty="0">
                <a:solidFill>
                  <a:srgbClr val="292929"/>
                </a:solidFill>
                <a:latin typeface="Arial"/>
                <a:cs typeface="Arial"/>
              </a:rPr>
              <a:t>pad)</a:t>
            </a:r>
            <a:r>
              <a:rPr sz="2000" spc="-35" dirty="0">
                <a:solidFill>
                  <a:srgbClr val="292929"/>
                </a:solidFill>
                <a:latin typeface="Arial"/>
                <a:cs typeface="Arial"/>
              </a:rPr>
              <a:t>’happened.</a:t>
            </a:r>
            <a:endParaRPr sz="20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65048" y="1732788"/>
            <a:ext cx="10520171" cy="39364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28375" y="6085433"/>
            <a:ext cx="25146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solidFill>
                  <a:srgbClr val="1C7CDB"/>
                </a:solidFill>
                <a:latin typeface="Arial"/>
                <a:cs typeface="Arial"/>
              </a:rPr>
              <a:t>38</a:t>
            </a:r>
            <a:endParaRPr sz="16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8969" y="1275410"/>
            <a:ext cx="10074910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List of Boosters which have successfully landed on drone </a:t>
            </a: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ship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and had</a:t>
            </a:r>
            <a:r>
              <a:rPr sz="2200" spc="6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payload</a:t>
            </a:r>
            <a:endParaRPr sz="2200">
              <a:latin typeface="Arial"/>
              <a:cs typeface="Arial"/>
            </a:endParaRPr>
          </a:p>
          <a:p>
            <a:pPr marL="241300">
              <a:lnSpc>
                <a:spcPct val="100000"/>
              </a:lnSpc>
              <a:spcBef>
                <a:spcPts val="5"/>
              </a:spcBef>
            </a:pP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mass greater than 4000 </a:t>
            </a:r>
            <a:r>
              <a:rPr sz="2200" spc="-10" dirty="0">
                <a:solidFill>
                  <a:srgbClr val="292929"/>
                </a:solidFill>
                <a:latin typeface="Arial"/>
                <a:cs typeface="Arial"/>
              </a:rPr>
              <a:t>but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less than</a:t>
            </a:r>
            <a:r>
              <a:rPr sz="2200" spc="10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6000</a:t>
            </a:r>
            <a:endParaRPr sz="22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69" y="549910"/>
            <a:ext cx="9825990" cy="406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500" spc="-5" dirty="0"/>
              <a:t>Successful Drone Ship Landing </a:t>
            </a:r>
            <a:r>
              <a:rPr sz="2500" spc="-10" dirty="0"/>
              <a:t>with </a:t>
            </a:r>
            <a:r>
              <a:rPr sz="2500" spc="-5" dirty="0"/>
              <a:t>Payload between </a:t>
            </a:r>
            <a:r>
              <a:rPr sz="2500" spc="-10" dirty="0"/>
              <a:t>4000 </a:t>
            </a:r>
            <a:r>
              <a:rPr sz="2500" spc="-5" dirty="0"/>
              <a:t>and</a:t>
            </a:r>
            <a:r>
              <a:rPr sz="2500" spc="15" dirty="0"/>
              <a:t> </a:t>
            </a:r>
            <a:r>
              <a:rPr sz="2500" spc="-10" dirty="0"/>
              <a:t>6000</a:t>
            </a:r>
            <a:endParaRPr sz="2500"/>
          </a:p>
        </p:txBody>
      </p:sp>
      <p:sp>
        <p:nvSpPr>
          <p:cNvPr id="5" name="object 5"/>
          <p:cNvSpPr/>
          <p:nvPr/>
        </p:nvSpPr>
        <p:spPr>
          <a:xfrm>
            <a:off x="947927" y="2069592"/>
            <a:ext cx="10357104" cy="33375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026972" y="5590743"/>
            <a:ext cx="9365615" cy="7785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ts val="2050"/>
              </a:lnSpc>
              <a:spcBef>
                <a:spcPts val="95"/>
              </a:spcBef>
              <a:buChar char="•"/>
              <a:tabLst>
                <a:tab pos="240665" algn="l"/>
                <a:tab pos="241300" algn="l"/>
              </a:tabLst>
            </a:pPr>
            <a:r>
              <a:rPr sz="1900" spc="-5" dirty="0">
                <a:solidFill>
                  <a:srgbClr val="292929"/>
                </a:solidFill>
                <a:latin typeface="Arial"/>
                <a:cs typeface="Arial"/>
              </a:rPr>
              <a:t>Used ‘Select Distinct’ statement to return and list the ‘unique’ names of boosters</a:t>
            </a:r>
            <a:r>
              <a:rPr sz="1900" spc="33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900" spc="-10" dirty="0">
                <a:solidFill>
                  <a:srgbClr val="292929"/>
                </a:solidFill>
                <a:latin typeface="Arial"/>
                <a:cs typeface="Arial"/>
              </a:rPr>
              <a:t>with</a:t>
            </a:r>
            <a:endParaRPr sz="1900">
              <a:latin typeface="Arial"/>
              <a:cs typeface="Arial"/>
            </a:endParaRPr>
          </a:p>
          <a:p>
            <a:pPr marL="241300">
              <a:lnSpc>
                <a:spcPts val="1825"/>
              </a:lnSpc>
            </a:pPr>
            <a:r>
              <a:rPr sz="1900" spc="-5" dirty="0">
                <a:solidFill>
                  <a:srgbClr val="292929"/>
                </a:solidFill>
                <a:latin typeface="Arial"/>
                <a:cs typeface="Arial"/>
              </a:rPr>
              <a:t>operators &gt;4000 and &lt;6000 to only list booster with payloads btween </a:t>
            </a:r>
            <a:r>
              <a:rPr sz="1900" spc="-10" dirty="0">
                <a:solidFill>
                  <a:srgbClr val="292929"/>
                </a:solidFill>
                <a:latin typeface="Arial"/>
                <a:cs typeface="Arial"/>
              </a:rPr>
              <a:t>4000-6000</a:t>
            </a:r>
            <a:r>
              <a:rPr sz="1900" spc="39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900" spc="-10" dirty="0">
                <a:solidFill>
                  <a:srgbClr val="292929"/>
                </a:solidFill>
                <a:latin typeface="Arial"/>
                <a:cs typeface="Arial"/>
              </a:rPr>
              <a:t>with</a:t>
            </a:r>
            <a:endParaRPr sz="1900">
              <a:latin typeface="Arial"/>
              <a:cs typeface="Arial"/>
            </a:endParaRPr>
          </a:p>
          <a:p>
            <a:pPr marL="241300">
              <a:lnSpc>
                <a:spcPts val="2055"/>
              </a:lnSpc>
            </a:pPr>
            <a:r>
              <a:rPr sz="1900" spc="-5" dirty="0">
                <a:solidFill>
                  <a:srgbClr val="292929"/>
                </a:solidFill>
                <a:latin typeface="Arial"/>
                <a:cs typeface="Arial"/>
              </a:rPr>
              <a:t>landing outcome of </a:t>
            </a:r>
            <a:r>
              <a:rPr sz="1900" spc="-10" dirty="0">
                <a:solidFill>
                  <a:srgbClr val="292929"/>
                </a:solidFill>
                <a:latin typeface="Arial"/>
                <a:cs typeface="Arial"/>
              </a:rPr>
              <a:t>‘Success </a:t>
            </a:r>
            <a:r>
              <a:rPr sz="1900" spc="-5" dirty="0">
                <a:solidFill>
                  <a:srgbClr val="292929"/>
                </a:solidFill>
                <a:latin typeface="Arial"/>
                <a:cs typeface="Arial"/>
              </a:rPr>
              <a:t>(drone</a:t>
            </a:r>
            <a:r>
              <a:rPr sz="1900" spc="14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900" spc="-5" dirty="0">
                <a:solidFill>
                  <a:srgbClr val="292929"/>
                </a:solidFill>
                <a:latin typeface="Arial"/>
                <a:cs typeface="Arial"/>
              </a:rPr>
              <a:t>ship)’.</a:t>
            </a:r>
            <a:endParaRPr sz="19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28375" y="6085433"/>
            <a:ext cx="25146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solidFill>
                  <a:srgbClr val="1C7CDB"/>
                </a:solidFill>
                <a:latin typeface="Arial"/>
                <a:cs typeface="Arial"/>
              </a:rPr>
              <a:t>39</a:t>
            </a:r>
            <a:endParaRPr sz="16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53795" y="1351534"/>
            <a:ext cx="891159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95"/>
              </a:spcBef>
              <a:buChar char="•"/>
              <a:tabLst>
                <a:tab pos="240665" algn="l"/>
                <a:tab pos="241935" algn="l"/>
              </a:tabLst>
            </a:pP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Calculate the total number of successful </a:t>
            </a:r>
            <a:r>
              <a:rPr sz="2200" spc="-10" dirty="0">
                <a:solidFill>
                  <a:srgbClr val="292929"/>
                </a:solidFill>
                <a:latin typeface="Arial"/>
                <a:cs typeface="Arial"/>
              </a:rPr>
              <a:t>and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failure mission</a:t>
            </a:r>
            <a:r>
              <a:rPr sz="2200" spc="16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outcomes</a:t>
            </a:r>
            <a:endParaRPr sz="22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69" y="490473"/>
            <a:ext cx="10288905" cy="497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100" spc="-5" dirty="0"/>
              <a:t>Total </a:t>
            </a:r>
            <a:r>
              <a:rPr sz="3100" spc="-10" dirty="0"/>
              <a:t>Number </a:t>
            </a:r>
            <a:r>
              <a:rPr sz="3100" spc="-5" dirty="0"/>
              <a:t>of Successful </a:t>
            </a:r>
            <a:r>
              <a:rPr sz="3100" spc="-10" dirty="0"/>
              <a:t>and </a:t>
            </a:r>
            <a:r>
              <a:rPr sz="3100" spc="-5" dirty="0"/>
              <a:t>Failure Mission</a:t>
            </a:r>
            <a:r>
              <a:rPr sz="3100" spc="170" dirty="0"/>
              <a:t> </a:t>
            </a:r>
            <a:r>
              <a:rPr sz="3100" spc="-5" dirty="0"/>
              <a:t>Outcomes</a:t>
            </a:r>
            <a:endParaRPr sz="3100"/>
          </a:p>
        </p:txBody>
      </p:sp>
      <p:sp>
        <p:nvSpPr>
          <p:cNvPr id="5" name="object 5"/>
          <p:cNvSpPr/>
          <p:nvPr/>
        </p:nvSpPr>
        <p:spPr>
          <a:xfrm>
            <a:off x="769619" y="1787651"/>
            <a:ext cx="10515600" cy="36362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053795" y="5665723"/>
            <a:ext cx="8996045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5080" indent="-229235">
              <a:lnSpc>
                <a:spcPct val="100000"/>
              </a:lnSpc>
              <a:spcBef>
                <a:spcPts val="95"/>
              </a:spcBef>
              <a:buChar char="•"/>
              <a:tabLst>
                <a:tab pos="240665" algn="l"/>
                <a:tab pos="241935" algn="l"/>
              </a:tabLst>
            </a:pP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Used the </a:t>
            </a:r>
            <a:r>
              <a:rPr sz="2200" spc="-10" dirty="0">
                <a:solidFill>
                  <a:srgbClr val="292929"/>
                </a:solidFill>
                <a:latin typeface="Arial"/>
                <a:cs typeface="Arial"/>
              </a:rPr>
              <a:t>‘COUNT()’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together </a:t>
            </a:r>
            <a:r>
              <a:rPr sz="2200" spc="-10" dirty="0">
                <a:solidFill>
                  <a:srgbClr val="292929"/>
                </a:solidFill>
                <a:latin typeface="Arial"/>
                <a:cs typeface="Arial"/>
              </a:rPr>
              <a:t>with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2200" spc="-10" dirty="0">
                <a:solidFill>
                  <a:srgbClr val="292929"/>
                </a:solidFill>
                <a:latin typeface="Arial"/>
                <a:cs typeface="Arial"/>
              </a:rPr>
              <a:t>‘GROUP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BY’ statement to return  total number of missions</a:t>
            </a:r>
            <a:r>
              <a:rPr sz="2200" spc="3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Arial"/>
                <a:cs typeface="Arial"/>
              </a:rPr>
              <a:t>outcomes</a:t>
            </a:r>
            <a:endParaRPr sz="2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241151" y="6085433"/>
            <a:ext cx="13843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solidFill>
                  <a:srgbClr val="1C7CDB"/>
                </a:solidFill>
                <a:latin typeface="Arial"/>
                <a:cs typeface="Arial"/>
              </a:rPr>
              <a:t>4</a:t>
            </a:r>
            <a:endParaRPr sz="16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06881" y="444246"/>
            <a:ext cx="247777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spc="-10" dirty="0"/>
              <a:t>Introduction</a:t>
            </a:r>
            <a:endParaRPr sz="3700"/>
          </a:p>
        </p:txBody>
      </p:sp>
      <p:sp>
        <p:nvSpPr>
          <p:cNvPr id="4" name="object 4"/>
          <p:cNvSpPr txBox="1"/>
          <p:nvPr/>
        </p:nvSpPr>
        <p:spPr>
          <a:xfrm>
            <a:off x="5981827" y="1612214"/>
            <a:ext cx="5462270" cy="355600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5"/>
              </a:spcBef>
              <a:buChar char="•"/>
              <a:tabLst>
                <a:tab pos="240665" algn="l"/>
                <a:tab pos="241300" algn="l"/>
              </a:tabLst>
            </a:pPr>
            <a:r>
              <a:rPr sz="2000" dirty="0">
                <a:solidFill>
                  <a:srgbClr val="292929"/>
                </a:solidFill>
                <a:latin typeface="Arial"/>
                <a:cs typeface="Arial"/>
              </a:rPr>
              <a:t>Project </a:t>
            </a:r>
            <a:r>
              <a:rPr sz="2000" spc="-5" dirty="0">
                <a:solidFill>
                  <a:srgbClr val="292929"/>
                </a:solidFill>
                <a:latin typeface="Arial"/>
                <a:cs typeface="Arial"/>
              </a:rPr>
              <a:t>background </a:t>
            </a:r>
            <a:r>
              <a:rPr sz="2000" dirty="0">
                <a:solidFill>
                  <a:srgbClr val="292929"/>
                </a:solidFill>
                <a:latin typeface="Arial"/>
                <a:cs typeface="Arial"/>
              </a:rPr>
              <a:t>and</a:t>
            </a:r>
            <a:r>
              <a:rPr sz="2000" spc="-9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92929"/>
                </a:solidFill>
                <a:latin typeface="Arial"/>
                <a:cs typeface="Arial"/>
              </a:rPr>
              <a:t>context</a:t>
            </a:r>
            <a:endParaRPr sz="2000">
              <a:latin typeface="Arial"/>
              <a:cs typeface="Arial"/>
            </a:endParaRPr>
          </a:p>
          <a:p>
            <a:pPr marL="469900" marR="19050">
              <a:lnSpc>
                <a:spcPts val="1730"/>
              </a:lnSpc>
              <a:spcBef>
                <a:spcPts val="1435"/>
              </a:spcBef>
            </a:pPr>
            <a:r>
              <a:rPr sz="1600" spc="-5" dirty="0">
                <a:solidFill>
                  <a:srgbClr val="292929"/>
                </a:solidFill>
                <a:latin typeface="Arial"/>
                <a:cs typeface="Arial"/>
              </a:rPr>
              <a:t>SpaceX advertises Falcon 9 rocket launches on </a:t>
            </a:r>
            <a:r>
              <a:rPr sz="1600" dirty="0">
                <a:solidFill>
                  <a:srgbClr val="292929"/>
                </a:solidFill>
                <a:latin typeface="Arial"/>
                <a:cs typeface="Arial"/>
              </a:rPr>
              <a:t>its  </a:t>
            </a:r>
            <a:r>
              <a:rPr sz="1600" spc="-5" dirty="0">
                <a:solidFill>
                  <a:srgbClr val="292929"/>
                </a:solidFill>
                <a:latin typeface="Arial"/>
                <a:cs typeface="Arial"/>
              </a:rPr>
              <a:t>website with a cost of 62 million dollars; other </a:t>
            </a:r>
            <a:r>
              <a:rPr sz="1600" spc="-10" dirty="0">
                <a:solidFill>
                  <a:srgbClr val="292929"/>
                </a:solidFill>
                <a:latin typeface="Arial"/>
                <a:cs typeface="Arial"/>
              </a:rPr>
              <a:t>providers  </a:t>
            </a:r>
            <a:r>
              <a:rPr sz="1600" spc="-5" dirty="0">
                <a:solidFill>
                  <a:srgbClr val="292929"/>
                </a:solidFill>
                <a:latin typeface="Arial"/>
                <a:cs typeface="Arial"/>
              </a:rPr>
              <a:t>cost </a:t>
            </a:r>
            <a:r>
              <a:rPr sz="1600" spc="-10" dirty="0">
                <a:solidFill>
                  <a:srgbClr val="292929"/>
                </a:solidFill>
                <a:latin typeface="Arial"/>
                <a:cs typeface="Arial"/>
              </a:rPr>
              <a:t>upward </a:t>
            </a:r>
            <a:r>
              <a:rPr sz="1600" spc="-5" dirty="0">
                <a:solidFill>
                  <a:srgbClr val="292929"/>
                </a:solidFill>
                <a:latin typeface="Arial"/>
                <a:cs typeface="Arial"/>
              </a:rPr>
              <a:t>of </a:t>
            </a:r>
            <a:r>
              <a:rPr sz="1600" spc="-10" dirty="0">
                <a:solidFill>
                  <a:srgbClr val="292929"/>
                </a:solidFill>
                <a:latin typeface="Arial"/>
                <a:cs typeface="Arial"/>
              </a:rPr>
              <a:t>165 </a:t>
            </a:r>
            <a:r>
              <a:rPr sz="1600" spc="-5" dirty="0">
                <a:solidFill>
                  <a:srgbClr val="292929"/>
                </a:solidFill>
                <a:latin typeface="Arial"/>
                <a:cs typeface="Arial"/>
              </a:rPr>
              <a:t>million dollars each, much of the  savings is because SpaceX can reuse the first</a:t>
            </a:r>
            <a:r>
              <a:rPr sz="1600" spc="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Arial"/>
                <a:cs typeface="Arial"/>
              </a:rPr>
              <a:t>stage.</a:t>
            </a:r>
            <a:endParaRPr sz="1600">
              <a:latin typeface="Arial"/>
              <a:cs typeface="Arial"/>
            </a:endParaRPr>
          </a:p>
          <a:p>
            <a:pPr marL="469900">
              <a:lnSpc>
                <a:spcPts val="1600"/>
              </a:lnSpc>
            </a:pPr>
            <a:r>
              <a:rPr sz="1600" spc="-5" dirty="0">
                <a:solidFill>
                  <a:srgbClr val="292929"/>
                </a:solidFill>
                <a:latin typeface="Arial"/>
                <a:cs typeface="Arial"/>
              </a:rPr>
              <a:t>Therefore if </a:t>
            </a:r>
            <a:r>
              <a:rPr sz="1600" spc="-10" dirty="0">
                <a:solidFill>
                  <a:srgbClr val="292929"/>
                </a:solidFill>
                <a:latin typeface="Arial"/>
                <a:cs typeface="Arial"/>
              </a:rPr>
              <a:t>we </a:t>
            </a:r>
            <a:r>
              <a:rPr sz="1600" spc="-5" dirty="0">
                <a:solidFill>
                  <a:srgbClr val="292929"/>
                </a:solidFill>
                <a:latin typeface="Arial"/>
                <a:cs typeface="Arial"/>
              </a:rPr>
              <a:t>can </a:t>
            </a:r>
            <a:r>
              <a:rPr sz="1600" spc="-10" dirty="0">
                <a:solidFill>
                  <a:srgbClr val="292929"/>
                </a:solidFill>
                <a:latin typeface="Arial"/>
                <a:cs typeface="Arial"/>
              </a:rPr>
              <a:t>determine </a:t>
            </a:r>
            <a:r>
              <a:rPr sz="1600" spc="-5" dirty="0">
                <a:solidFill>
                  <a:srgbClr val="292929"/>
                </a:solidFill>
                <a:latin typeface="Arial"/>
                <a:cs typeface="Arial"/>
              </a:rPr>
              <a:t>if the first stage will</a:t>
            </a:r>
            <a:r>
              <a:rPr sz="1600" spc="12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Arial"/>
                <a:cs typeface="Arial"/>
              </a:rPr>
              <a:t>land,</a:t>
            </a:r>
            <a:endParaRPr sz="1600">
              <a:latin typeface="Arial"/>
              <a:cs typeface="Arial"/>
            </a:endParaRPr>
          </a:p>
          <a:p>
            <a:pPr marL="469900" marR="5080">
              <a:lnSpc>
                <a:spcPct val="90100"/>
              </a:lnSpc>
              <a:spcBef>
                <a:spcPts val="95"/>
              </a:spcBef>
            </a:pPr>
            <a:r>
              <a:rPr sz="1600" spc="-5" dirty="0">
                <a:solidFill>
                  <a:srgbClr val="292929"/>
                </a:solidFill>
                <a:latin typeface="Arial"/>
                <a:cs typeface="Arial"/>
              </a:rPr>
              <a:t>we can determine the cost of a launch. </a:t>
            </a:r>
            <a:r>
              <a:rPr sz="1600" spc="-10" dirty="0">
                <a:solidFill>
                  <a:srgbClr val="292929"/>
                </a:solidFill>
                <a:latin typeface="Arial"/>
                <a:cs typeface="Arial"/>
              </a:rPr>
              <a:t>This </a:t>
            </a:r>
            <a:r>
              <a:rPr sz="1600" spc="-5" dirty="0">
                <a:solidFill>
                  <a:srgbClr val="292929"/>
                </a:solidFill>
                <a:latin typeface="Arial"/>
                <a:cs typeface="Arial"/>
              </a:rPr>
              <a:t>information  can be used if an alternate </a:t>
            </a:r>
            <a:r>
              <a:rPr sz="1600" spc="-10" dirty="0">
                <a:solidFill>
                  <a:srgbClr val="292929"/>
                </a:solidFill>
                <a:latin typeface="Arial"/>
                <a:cs typeface="Arial"/>
              </a:rPr>
              <a:t>company wants </a:t>
            </a:r>
            <a:r>
              <a:rPr sz="1600" spc="-5" dirty="0">
                <a:solidFill>
                  <a:srgbClr val="292929"/>
                </a:solidFill>
                <a:latin typeface="Arial"/>
                <a:cs typeface="Arial"/>
              </a:rPr>
              <a:t>to bid  against SpaceX for a rocket</a:t>
            </a:r>
            <a:r>
              <a:rPr sz="1600" spc="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Arial"/>
                <a:cs typeface="Arial"/>
              </a:rPr>
              <a:t>launch</a:t>
            </a:r>
            <a:r>
              <a:rPr sz="1000" spc="-5" dirty="0">
                <a:solidFill>
                  <a:srgbClr val="292929"/>
                </a:solidFill>
                <a:latin typeface="Arial"/>
                <a:cs typeface="Arial"/>
              </a:rPr>
              <a:t>.</a:t>
            </a:r>
            <a:endParaRPr sz="10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1145"/>
              </a:spcBef>
              <a:buChar char="•"/>
              <a:tabLst>
                <a:tab pos="240665" algn="l"/>
                <a:tab pos="241300" algn="l"/>
              </a:tabLst>
            </a:pPr>
            <a:r>
              <a:rPr sz="2000" dirty="0">
                <a:solidFill>
                  <a:srgbClr val="292929"/>
                </a:solidFill>
                <a:latin typeface="Arial"/>
                <a:cs typeface="Arial"/>
              </a:rPr>
              <a:t>Problems you </a:t>
            </a:r>
            <a:r>
              <a:rPr sz="2000" spc="-5" dirty="0">
                <a:solidFill>
                  <a:srgbClr val="292929"/>
                </a:solidFill>
                <a:latin typeface="Arial"/>
                <a:cs typeface="Arial"/>
              </a:rPr>
              <a:t>want </a:t>
            </a:r>
            <a:r>
              <a:rPr sz="2000" dirty="0">
                <a:solidFill>
                  <a:srgbClr val="292929"/>
                </a:solidFill>
                <a:latin typeface="Arial"/>
                <a:cs typeface="Arial"/>
              </a:rPr>
              <a:t>to find</a:t>
            </a:r>
            <a:r>
              <a:rPr sz="2000" spc="-10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92929"/>
                </a:solidFill>
                <a:latin typeface="Arial"/>
                <a:cs typeface="Arial"/>
              </a:rPr>
              <a:t>answers</a:t>
            </a:r>
            <a:endParaRPr sz="2000">
              <a:latin typeface="Arial"/>
              <a:cs typeface="Arial"/>
            </a:endParaRPr>
          </a:p>
          <a:p>
            <a:pPr marL="469900" marR="265430">
              <a:lnSpc>
                <a:spcPct val="90100"/>
              </a:lnSpc>
              <a:spcBef>
                <a:spcPts val="1420"/>
              </a:spcBef>
            </a:pPr>
            <a:r>
              <a:rPr sz="1600" spc="-5" dirty="0">
                <a:solidFill>
                  <a:srgbClr val="292929"/>
                </a:solidFill>
                <a:latin typeface="Arial"/>
                <a:cs typeface="Arial"/>
              </a:rPr>
              <a:t>In this capstone, </a:t>
            </a:r>
            <a:r>
              <a:rPr sz="1600" spc="-10" dirty="0">
                <a:solidFill>
                  <a:srgbClr val="292929"/>
                </a:solidFill>
                <a:latin typeface="Arial"/>
                <a:cs typeface="Arial"/>
              </a:rPr>
              <a:t>we </a:t>
            </a:r>
            <a:r>
              <a:rPr sz="1600" spc="-5" dirty="0">
                <a:solidFill>
                  <a:srgbClr val="292929"/>
                </a:solidFill>
                <a:latin typeface="Arial"/>
                <a:cs typeface="Arial"/>
              </a:rPr>
              <a:t>will predict if the Falcon 9 first  stage will land successfully using data from Falcon 9  rocket launches advertised on its</a:t>
            </a:r>
            <a:r>
              <a:rPr sz="1600" spc="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Arial"/>
                <a:cs typeface="Arial"/>
              </a:rPr>
              <a:t>website.</a:t>
            </a:r>
            <a:endParaRPr sz="16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28827" y="1620011"/>
            <a:ext cx="5373624" cy="36225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28375" y="6085433"/>
            <a:ext cx="25146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solidFill>
                  <a:srgbClr val="1C7CDB"/>
                </a:solidFill>
                <a:latin typeface="Arial"/>
                <a:cs typeface="Arial"/>
              </a:rPr>
              <a:t>40</a:t>
            </a:r>
            <a:endParaRPr sz="16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44246"/>
            <a:ext cx="755205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spc="-5" dirty="0"/>
              <a:t>Boosters </a:t>
            </a:r>
            <a:r>
              <a:rPr sz="3700" spc="-10" dirty="0"/>
              <a:t>Carried </a:t>
            </a:r>
            <a:r>
              <a:rPr sz="3700" spc="-5" dirty="0"/>
              <a:t>Maximum</a:t>
            </a:r>
            <a:r>
              <a:rPr sz="3700" spc="114" dirty="0"/>
              <a:t> </a:t>
            </a:r>
            <a:r>
              <a:rPr sz="3700" spc="-10" dirty="0"/>
              <a:t>Payload</a:t>
            </a:r>
            <a:endParaRPr sz="3700"/>
          </a:p>
        </p:txBody>
      </p:sp>
      <p:sp>
        <p:nvSpPr>
          <p:cNvPr id="4" name="object 4"/>
          <p:cNvSpPr/>
          <p:nvPr/>
        </p:nvSpPr>
        <p:spPr>
          <a:xfrm>
            <a:off x="769619" y="1584960"/>
            <a:ext cx="10515600" cy="41529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848969" y="5879084"/>
            <a:ext cx="8841105" cy="605155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241300" marR="5080" indent="-228600">
              <a:lnSpc>
                <a:spcPts val="2160"/>
              </a:lnSpc>
              <a:spcBef>
                <a:spcPts val="375"/>
              </a:spcBef>
              <a:buChar char="•"/>
              <a:tabLst>
                <a:tab pos="240665" algn="l"/>
                <a:tab pos="241300" algn="l"/>
              </a:tabLst>
            </a:pPr>
            <a:r>
              <a:rPr sz="2000" dirty="0">
                <a:solidFill>
                  <a:srgbClr val="292929"/>
                </a:solidFill>
                <a:latin typeface="Arial"/>
                <a:cs typeface="Arial"/>
              </a:rPr>
              <a:t>Using a Subquerry to return </a:t>
            </a:r>
            <a:r>
              <a:rPr sz="2000" spc="-5" dirty="0">
                <a:solidFill>
                  <a:srgbClr val="292929"/>
                </a:solidFill>
                <a:latin typeface="Arial"/>
                <a:cs typeface="Arial"/>
              </a:rPr>
              <a:t>and </a:t>
            </a:r>
            <a:r>
              <a:rPr sz="2000" dirty="0">
                <a:solidFill>
                  <a:srgbClr val="292929"/>
                </a:solidFill>
                <a:latin typeface="Arial"/>
                <a:cs typeface="Arial"/>
              </a:rPr>
              <a:t>pass the Max </a:t>
            </a:r>
            <a:r>
              <a:rPr sz="2000" spc="-5" dirty="0">
                <a:solidFill>
                  <a:srgbClr val="292929"/>
                </a:solidFill>
                <a:latin typeface="Arial"/>
                <a:cs typeface="Arial"/>
              </a:rPr>
              <a:t>payload and </a:t>
            </a:r>
            <a:r>
              <a:rPr sz="2000" dirty="0">
                <a:solidFill>
                  <a:srgbClr val="292929"/>
                </a:solidFill>
                <a:latin typeface="Arial"/>
                <a:cs typeface="Arial"/>
              </a:rPr>
              <a:t>used </a:t>
            </a:r>
            <a:r>
              <a:rPr sz="2000" spc="-5" dirty="0">
                <a:solidFill>
                  <a:srgbClr val="292929"/>
                </a:solidFill>
                <a:latin typeface="Arial"/>
                <a:cs typeface="Arial"/>
              </a:rPr>
              <a:t>it list all</a:t>
            </a:r>
            <a:r>
              <a:rPr sz="2000" spc="-2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92929"/>
                </a:solidFill>
                <a:latin typeface="Arial"/>
                <a:cs typeface="Arial"/>
              </a:rPr>
              <a:t>the  boosters that have carried the Max </a:t>
            </a:r>
            <a:r>
              <a:rPr sz="2000" spc="-5" dirty="0">
                <a:solidFill>
                  <a:srgbClr val="292929"/>
                </a:solidFill>
                <a:latin typeface="Arial"/>
                <a:cs typeface="Arial"/>
              </a:rPr>
              <a:t>payload of</a:t>
            </a:r>
            <a:r>
              <a:rPr sz="2000" spc="-21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Arial"/>
                <a:cs typeface="Arial"/>
              </a:rPr>
              <a:t>15600kgs</a:t>
            </a:r>
            <a:endParaRPr sz="20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48969" y="1266824"/>
            <a:ext cx="858710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List of the boosters which have carried the maximum payload</a:t>
            </a:r>
            <a:r>
              <a:rPr sz="2200" spc="14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mass</a:t>
            </a:r>
            <a:endParaRPr sz="2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1280922"/>
            <a:ext cx="9178925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95"/>
              </a:spcBef>
              <a:buChar char="•"/>
              <a:tabLst>
                <a:tab pos="240665" algn="l"/>
                <a:tab pos="241300" algn="l"/>
                <a:tab pos="3195955" algn="l"/>
              </a:tabLst>
            </a:pP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List of failed landing outcomes in drone </a:t>
            </a: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ship, </a:t>
            </a:r>
            <a:r>
              <a:rPr sz="2200" spc="-10" dirty="0">
                <a:solidFill>
                  <a:srgbClr val="292929"/>
                </a:solidFill>
                <a:latin typeface="Arial"/>
                <a:cs typeface="Arial"/>
              </a:rPr>
              <a:t>with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their booster versions,  and launch</a:t>
            </a:r>
            <a:r>
              <a:rPr sz="2200" spc="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site</a:t>
            </a:r>
            <a:r>
              <a:rPr sz="2200" spc="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Arial"/>
                <a:cs typeface="Arial"/>
              </a:rPr>
              <a:t>names	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in</a:t>
            </a:r>
            <a:r>
              <a:rPr sz="2200" spc="-1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2015</a:t>
            </a:r>
            <a:endParaRPr sz="22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44246"/>
            <a:ext cx="462534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spc="-10" dirty="0"/>
              <a:t>2015 Launch</a:t>
            </a:r>
            <a:r>
              <a:rPr sz="3700" spc="25" dirty="0"/>
              <a:t> </a:t>
            </a:r>
            <a:r>
              <a:rPr sz="3700" spc="-10" dirty="0"/>
              <a:t>Records</a:t>
            </a:r>
            <a:endParaRPr sz="3700"/>
          </a:p>
        </p:txBody>
      </p:sp>
      <p:sp>
        <p:nvSpPr>
          <p:cNvPr id="4" name="object 4"/>
          <p:cNvSpPr txBox="1"/>
          <p:nvPr/>
        </p:nvSpPr>
        <p:spPr>
          <a:xfrm>
            <a:off x="375208" y="5548376"/>
            <a:ext cx="11414125" cy="1031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66700" marR="30480" indent="-228600">
              <a:lnSpc>
                <a:spcPct val="100000"/>
              </a:lnSpc>
              <a:spcBef>
                <a:spcPts val="95"/>
              </a:spcBef>
              <a:buChar char="•"/>
              <a:tabLst>
                <a:tab pos="266065" algn="l"/>
                <a:tab pos="266700" algn="l"/>
              </a:tabLst>
            </a:pP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Used the ‘subsrt()’ in the select statement to get the month </a:t>
            </a:r>
            <a:r>
              <a:rPr sz="2200" spc="-10" dirty="0">
                <a:solidFill>
                  <a:srgbClr val="292929"/>
                </a:solidFill>
                <a:latin typeface="Arial"/>
                <a:cs typeface="Arial"/>
              </a:rPr>
              <a:t>and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year from the date column  where substr(Date,7,4)='2015' for </a:t>
            </a: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year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and </a:t>
            </a:r>
            <a:r>
              <a:rPr sz="2200" spc="-15" dirty="0">
                <a:solidFill>
                  <a:srgbClr val="292929"/>
                </a:solidFill>
                <a:latin typeface="Arial"/>
                <a:cs typeface="Arial"/>
              </a:rPr>
              <a:t>Landing_outcome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was ‘Failure (drone </a:t>
            </a:r>
            <a:r>
              <a:rPr sz="2200" spc="-225" dirty="0">
                <a:solidFill>
                  <a:srgbClr val="292929"/>
                </a:solidFill>
                <a:latin typeface="Arial"/>
                <a:cs typeface="Arial"/>
              </a:rPr>
              <a:t>ship</a:t>
            </a:r>
            <a:r>
              <a:rPr sz="2400" spc="-337" baseline="-34722" dirty="0">
                <a:solidFill>
                  <a:srgbClr val="1C7CDB"/>
                </a:solidFill>
                <a:latin typeface="Arial"/>
                <a:cs typeface="Arial"/>
              </a:rPr>
              <a:t>41</a:t>
            </a:r>
            <a:r>
              <a:rPr sz="2200" spc="-225" dirty="0">
                <a:solidFill>
                  <a:srgbClr val="292929"/>
                </a:solidFill>
                <a:latin typeface="Arial"/>
                <a:cs typeface="Arial"/>
              </a:rPr>
              <a:t>’)  </a:t>
            </a:r>
            <a:r>
              <a:rPr sz="2200" spc="-10" dirty="0">
                <a:solidFill>
                  <a:srgbClr val="292929"/>
                </a:solidFill>
                <a:latin typeface="Arial"/>
                <a:cs typeface="Arial"/>
              </a:rPr>
              <a:t>and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return the records nmatching the</a:t>
            </a:r>
            <a:r>
              <a:rPr sz="2200" spc="8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filter.</a:t>
            </a:r>
            <a:endParaRPr sz="22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21563" y="1981200"/>
            <a:ext cx="11535156" cy="35326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8969" y="519760"/>
            <a:ext cx="997077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/>
              <a:t>Rank Landing Outcomes Between </a:t>
            </a:r>
            <a:r>
              <a:rPr sz="2800" dirty="0"/>
              <a:t>2010-06-04 </a:t>
            </a:r>
            <a:r>
              <a:rPr sz="2800" spc="-5" dirty="0"/>
              <a:t>and</a:t>
            </a:r>
            <a:r>
              <a:rPr sz="2800" spc="100" dirty="0"/>
              <a:t> </a:t>
            </a:r>
            <a:r>
              <a:rPr sz="2800" dirty="0"/>
              <a:t>2017-03-20</a:t>
            </a:r>
            <a:endParaRPr sz="2800"/>
          </a:p>
        </p:txBody>
      </p:sp>
      <p:sp>
        <p:nvSpPr>
          <p:cNvPr id="3" name="object 3"/>
          <p:cNvSpPr/>
          <p:nvPr/>
        </p:nvSpPr>
        <p:spPr>
          <a:xfrm>
            <a:off x="1389888" y="2199132"/>
            <a:ext cx="9276588" cy="42275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48969" y="1275968"/>
            <a:ext cx="10351135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95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10" dirty="0">
                <a:solidFill>
                  <a:srgbClr val="292929"/>
                </a:solidFill>
                <a:latin typeface="Arial"/>
                <a:cs typeface="Arial"/>
              </a:rPr>
              <a:t>Rank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the count of landing </a:t>
            </a:r>
            <a:r>
              <a:rPr sz="2200" spc="-10" dirty="0">
                <a:solidFill>
                  <a:srgbClr val="292929"/>
                </a:solidFill>
                <a:latin typeface="Arial"/>
                <a:cs typeface="Arial"/>
              </a:rPr>
              <a:t>outcomes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(such as Failure (drone ship) or Success  (ground pad)) </a:t>
            </a:r>
            <a:r>
              <a:rPr sz="2200" spc="-10" dirty="0">
                <a:solidFill>
                  <a:srgbClr val="292929"/>
                </a:solidFill>
                <a:latin typeface="Arial"/>
                <a:cs typeface="Arial"/>
              </a:rPr>
              <a:t>between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the date </a:t>
            </a: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2010-06-04 </a:t>
            </a:r>
            <a:r>
              <a:rPr sz="2200" spc="-10" dirty="0">
                <a:solidFill>
                  <a:srgbClr val="292929"/>
                </a:solidFill>
                <a:latin typeface="Arial"/>
                <a:cs typeface="Arial"/>
              </a:rPr>
              <a:t>and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2017-03-20, in descending</a:t>
            </a:r>
            <a:r>
              <a:rPr sz="2200" spc="21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Arial"/>
                <a:cs typeface="Arial"/>
              </a:rPr>
              <a:t>order</a:t>
            </a:r>
            <a:endParaRPr sz="22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128375" y="6071478"/>
            <a:ext cx="251460" cy="297180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04"/>
              </a:spcBef>
            </a:pPr>
            <a:r>
              <a:rPr sz="1600" spc="-5" dirty="0">
                <a:solidFill>
                  <a:srgbClr val="1C7CDB"/>
                </a:solidFill>
                <a:latin typeface="Arial"/>
                <a:cs typeface="Arial"/>
              </a:rPr>
              <a:t>42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87239" cy="685799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98576" y="2529839"/>
            <a:ext cx="1057910" cy="368935"/>
          </a:xfrm>
          <a:custGeom>
            <a:avLst/>
            <a:gdLst/>
            <a:ahLst/>
            <a:cxnLst/>
            <a:rect l="l" t="t" r="r" b="b"/>
            <a:pathLst>
              <a:path w="1057910" h="368935">
                <a:moveTo>
                  <a:pt x="1057656" y="0"/>
                </a:moveTo>
                <a:lnTo>
                  <a:pt x="0" y="0"/>
                </a:lnTo>
                <a:lnTo>
                  <a:pt x="0" y="368808"/>
                </a:lnTo>
                <a:lnTo>
                  <a:pt x="1057656" y="368808"/>
                </a:lnTo>
                <a:lnTo>
                  <a:pt x="1057656" y="0"/>
                </a:lnTo>
                <a:close/>
              </a:path>
            </a:pathLst>
          </a:custGeom>
          <a:solidFill>
            <a:srgbClr val="0947C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76706" y="2548254"/>
            <a:ext cx="8782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Section</a:t>
            </a:r>
            <a:r>
              <a:rPr sz="1800" spc="-7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3</a:t>
            </a:r>
            <a:endParaRPr sz="18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8969" y="444246"/>
            <a:ext cx="855027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spc="-10" dirty="0"/>
              <a:t>Markers </a:t>
            </a:r>
            <a:r>
              <a:rPr sz="3700" spc="-5" dirty="0"/>
              <a:t>of all </a:t>
            </a:r>
            <a:r>
              <a:rPr sz="3700" spc="-10" dirty="0"/>
              <a:t>launch </a:t>
            </a:r>
            <a:r>
              <a:rPr sz="3700" spc="-5" dirty="0"/>
              <a:t>sites on </a:t>
            </a:r>
            <a:r>
              <a:rPr sz="3700" spc="-10" dirty="0"/>
              <a:t>global</a:t>
            </a:r>
            <a:r>
              <a:rPr sz="3700" spc="180" dirty="0"/>
              <a:t> </a:t>
            </a:r>
            <a:r>
              <a:rPr sz="3700" spc="-5" dirty="0"/>
              <a:t>map</a:t>
            </a:r>
            <a:endParaRPr sz="3700"/>
          </a:p>
        </p:txBody>
      </p:sp>
      <p:sp>
        <p:nvSpPr>
          <p:cNvPr id="3" name="object 3"/>
          <p:cNvSpPr/>
          <p:nvPr/>
        </p:nvSpPr>
        <p:spPr>
          <a:xfrm>
            <a:off x="769619" y="1088136"/>
            <a:ext cx="10155936" cy="45826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48969" y="5486196"/>
            <a:ext cx="9826625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95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All launch sites </a:t>
            </a:r>
            <a:r>
              <a:rPr sz="2200" spc="-10" dirty="0">
                <a:solidFill>
                  <a:srgbClr val="292929"/>
                </a:solidFill>
                <a:latin typeface="Arial"/>
                <a:cs typeface="Arial"/>
              </a:rPr>
              <a:t>are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in proximity to the Equator, (located southwards of the </a:t>
            </a:r>
            <a:r>
              <a:rPr sz="2200" spc="-10" dirty="0">
                <a:solidFill>
                  <a:srgbClr val="292929"/>
                </a:solidFill>
                <a:latin typeface="Arial"/>
                <a:cs typeface="Arial"/>
              </a:rPr>
              <a:t>US 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map). Also all the </a:t>
            </a:r>
            <a:r>
              <a:rPr sz="2200" spc="-10" dirty="0">
                <a:solidFill>
                  <a:srgbClr val="292929"/>
                </a:solidFill>
                <a:latin typeface="Arial"/>
                <a:cs typeface="Arial"/>
              </a:rPr>
              <a:t>laumch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sites </a:t>
            </a:r>
            <a:r>
              <a:rPr sz="2200" spc="-10" dirty="0">
                <a:solidFill>
                  <a:srgbClr val="292929"/>
                </a:solidFill>
                <a:latin typeface="Arial"/>
                <a:cs typeface="Arial"/>
              </a:rPr>
              <a:t>are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in very close proximity to the</a:t>
            </a:r>
            <a:r>
              <a:rPr sz="2200" spc="12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coast.</a:t>
            </a:r>
            <a:endParaRPr sz="22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128375" y="6071478"/>
            <a:ext cx="251460" cy="297180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04"/>
              </a:spcBef>
            </a:pPr>
            <a:r>
              <a:rPr sz="1600" spc="-5" dirty="0">
                <a:solidFill>
                  <a:srgbClr val="1C7CDB"/>
                </a:solidFill>
                <a:latin typeface="Arial"/>
                <a:cs typeface="Arial"/>
              </a:rPr>
              <a:t>44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5351779"/>
            <a:ext cx="9514205" cy="636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5"/>
              </a:spcBef>
              <a:buChar char="•"/>
              <a:tabLst>
                <a:tab pos="240665" algn="l"/>
                <a:tab pos="241300" algn="l"/>
              </a:tabLst>
            </a:pPr>
            <a:r>
              <a:rPr sz="2000" dirty="0">
                <a:solidFill>
                  <a:srgbClr val="292929"/>
                </a:solidFill>
                <a:latin typeface="Arial"/>
                <a:cs typeface="Arial"/>
              </a:rPr>
              <a:t>In the </a:t>
            </a:r>
            <a:r>
              <a:rPr sz="2000" spc="-5" dirty="0">
                <a:solidFill>
                  <a:srgbClr val="292929"/>
                </a:solidFill>
                <a:latin typeface="Arial"/>
                <a:cs typeface="Arial"/>
              </a:rPr>
              <a:t>Eastern </a:t>
            </a:r>
            <a:r>
              <a:rPr sz="2000" dirty="0">
                <a:solidFill>
                  <a:srgbClr val="292929"/>
                </a:solidFill>
                <a:latin typeface="Arial"/>
                <a:cs typeface="Arial"/>
              </a:rPr>
              <a:t>coast (Florida) Launch site </a:t>
            </a:r>
            <a:r>
              <a:rPr sz="2000" spc="-5" dirty="0">
                <a:latin typeface="Arial"/>
                <a:cs typeface="Arial"/>
              </a:rPr>
              <a:t>KSC </a:t>
            </a:r>
            <a:r>
              <a:rPr sz="2000" dirty="0">
                <a:latin typeface="Arial"/>
                <a:cs typeface="Arial"/>
              </a:rPr>
              <a:t>LC-39A has relatively </a:t>
            </a:r>
            <a:r>
              <a:rPr sz="2000" spc="-5" dirty="0">
                <a:latin typeface="Arial"/>
                <a:cs typeface="Arial"/>
              </a:rPr>
              <a:t>high</a:t>
            </a:r>
            <a:r>
              <a:rPr sz="2000" spc="-18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success</a:t>
            </a:r>
            <a:endParaRPr sz="2000">
              <a:latin typeface="Arial"/>
              <a:cs typeface="Arial"/>
            </a:endParaRPr>
          </a:p>
          <a:p>
            <a:pPr marL="241300">
              <a:lnSpc>
                <a:spcPct val="100000"/>
              </a:lnSpc>
            </a:pPr>
            <a:r>
              <a:rPr sz="2000" dirty="0">
                <a:latin typeface="Arial"/>
                <a:cs typeface="Arial"/>
              </a:rPr>
              <a:t>rates compared to CCAFS SLC-40 &amp; CCAFS</a:t>
            </a:r>
            <a:r>
              <a:rPr sz="2000" spc="-13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LC-40.</a:t>
            </a:r>
            <a:endParaRPr sz="20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242466" y="1332103"/>
            <a:ext cx="2002789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rgbClr val="0A48CA"/>
                </a:solidFill>
                <a:latin typeface="Arial"/>
                <a:cs typeface="Arial"/>
              </a:rPr>
              <a:t>Florida</a:t>
            </a:r>
            <a:r>
              <a:rPr sz="2800" spc="-35" dirty="0">
                <a:solidFill>
                  <a:srgbClr val="0A48CA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0A48CA"/>
                </a:solidFill>
                <a:latin typeface="Arial"/>
                <a:cs typeface="Arial"/>
              </a:rPr>
              <a:t>Sites</a:t>
            </a:r>
            <a:endParaRPr sz="2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568952" y="1808987"/>
            <a:ext cx="3704844" cy="32537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70916" y="1808987"/>
            <a:ext cx="3691128" cy="32537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62771" y="1808987"/>
            <a:ext cx="3276600" cy="325374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4323715" marR="5080" indent="-4103370">
              <a:lnSpc>
                <a:spcPts val="3460"/>
              </a:lnSpc>
              <a:spcBef>
                <a:spcPts val="535"/>
              </a:spcBef>
            </a:pPr>
            <a:r>
              <a:rPr spc="-5" dirty="0"/>
              <a:t>Launch outcomes </a:t>
            </a:r>
            <a:r>
              <a:rPr dirty="0"/>
              <a:t>for </a:t>
            </a:r>
            <a:r>
              <a:rPr spc="-5" dirty="0"/>
              <a:t>each </a:t>
            </a:r>
            <a:r>
              <a:rPr dirty="0"/>
              <a:t>site </a:t>
            </a:r>
            <a:r>
              <a:rPr spc="-10" dirty="0"/>
              <a:t>on </a:t>
            </a:r>
            <a:r>
              <a:rPr spc="-5" dirty="0"/>
              <a:t>the map </a:t>
            </a:r>
            <a:r>
              <a:rPr dirty="0"/>
              <a:t>With</a:t>
            </a:r>
            <a:r>
              <a:rPr spc="-110" dirty="0"/>
              <a:t> </a:t>
            </a:r>
            <a:r>
              <a:rPr spc="-5" dirty="0"/>
              <a:t>Color  </a:t>
            </a:r>
            <a:r>
              <a:rPr dirty="0"/>
              <a:t>Markers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spc="-5" dirty="0"/>
              <a:t>45</a:t>
            </a:fld>
            <a:endParaRPr spc="-5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42466" y="1146449"/>
            <a:ext cx="9845040" cy="4089400"/>
          </a:xfrm>
          <a:prstGeom prst="rect">
            <a:avLst/>
          </a:prstGeom>
        </p:spPr>
        <p:txBody>
          <a:bodyPr vert="horz" wrap="square" lIns="0" tIns="1974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5"/>
              </a:spcBef>
            </a:pPr>
            <a:r>
              <a:rPr sz="2800" spc="-5" dirty="0">
                <a:solidFill>
                  <a:srgbClr val="0A48CA"/>
                </a:solidFill>
                <a:latin typeface="Arial"/>
                <a:cs typeface="Arial"/>
              </a:rPr>
              <a:t>West Coast/</a:t>
            </a:r>
            <a:r>
              <a:rPr sz="2800" dirty="0">
                <a:solidFill>
                  <a:srgbClr val="0A48CA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0A48CA"/>
                </a:solidFill>
                <a:latin typeface="Arial"/>
                <a:cs typeface="Arial"/>
              </a:rPr>
              <a:t>Carlifonia</a:t>
            </a:r>
            <a:endParaRPr sz="2800">
              <a:latin typeface="Arial"/>
              <a:cs typeface="Arial"/>
            </a:endParaRPr>
          </a:p>
          <a:p>
            <a:pPr marL="6850380" marR="5080" indent="-228600">
              <a:lnSpc>
                <a:spcPct val="100000"/>
              </a:lnSpc>
              <a:spcBef>
                <a:spcPts val="1255"/>
              </a:spcBef>
              <a:buChar char="•"/>
              <a:tabLst>
                <a:tab pos="6851015" algn="l"/>
              </a:tabLst>
            </a:pPr>
            <a:r>
              <a:rPr sz="2400" dirty="0">
                <a:solidFill>
                  <a:srgbClr val="292929"/>
                </a:solidFill>
                <a:latin typeface="Arial"/>
                <a:cs typeface="Arial"/>
              </a:rPr>
              <a:t>In the West </a:t>
            </a:r>
            <a:r>
              <a:rPr sz="2400" spc="-10" dirty="0">
                <a:solidFill>
                  <a:srgbClr val="292929"/>
                </a:solidFill>
                <a:latin typeface="Arial"/>
                <a:cs typeface="Arial"/>
              </a:rPr>
              <a:t>Coast  </a:t>
            </a:r>
            <a:r>
              <a:rPr sz="2400" spc="-5" dirty="0">
                <a:solidFill>
                  <a:srgbClr val="292929"/>
                </a:solidFill>
                <a:latin typeface="Arial"/>
                <a:cs typeface="Arial"/>
              </a:rPr>
              <a:t>(Californai) Launch  </a:t>
            </a:r>
            <a:r>
              <a:rPr sz="2400" dirty="0">
                <a:solidFill>
                  <a:srgbClr val="292929"/>
                </a:solidFill>
                <a:latin typeface="Arial"/>
                <a:cs typeface="Arial"/>
              </a:rPr>
              <a:t>site </a:t>
            </a:r>
            <a:r>
              <a:rPr sz="2400" spc="-30" dirty="0">
                <a:latin typeface="Carlito"/>
                <a:cs typeface="Carlito"/>
              </a:rPr>
              <a:t>VAFB </a:t>
            </a:r>
            <a:r>
              <a:rPr sz="2400" spc="-10" dirty="0">
                <a:latin typeface="Carlito"/>
                <a:cs typeface="Carlito"/>
              </a:rPr>
              <a:t>SLC-4E </a:t>
            </a:r>
            <a:r>
              <a:rPr sz="2400" spc="-5" dirty="0">
                <a:latin typeface="Arial"/>
                <a:cs typeface="Arial"/>
              </a:rPr>
              <a:t>has  relatively </a:t>
            </a:r>
            <a:r>
              <a:rPr sz="2400" spc="-10" dirty="0">
                <a:latin typeface="Arial"/>
                <a:cs typeface="Arial"/>
              </a:rPr>
              <a:t>lower  </a:t>
            </a:r>
            <a:r>
              <a:rPr sz="2400" dirty="0">
                <a:latin typeface="Arial"/>
                <a:cs typeface="Arial"/>
              </a:rPr>
              <a:t>success rates </a:t>
            </a:r>
            <a:r>
              <a:rPr sz="2400" spc="-5" dirty="0">
                <a:latin typeface="Arial"/>
                <a:cs typeface="Arial"/>
              </a:rPr>
              <a:t>4/10  compared </a:t>
            </a:r>
            <a:r>
              <a:rPr sz="2400" dirty="0">
                <a:latin typeface="Arial"/>
                <a:cs typeface="Arial"/>
              </a:rPr>
              <a:t>to </a:t>
            </a:r>
            <a:r>
              <a:rPr sz="2400" spc="-5" dirty="0">
                <a:latin typeface="Arial"/>
                <a:cs typeface="Arial"/>
              </a:rPr>
              <a:t>KSC</a:t>
            </a:r>
            <a:r>
              <a:rPr sz="2400" spc="-6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LC-  39A launch </a:t>
            </a:r>
            <a:r>
              <a:rPr sz="2400" dirty="0">
                <a:latin typeface="Arial"/>
                <a:cs typeface="Arial"/>
              </a:rPr>
              <a:t>site </a:t>
            </a:r>
            <a:r>
              <a:rPr sz="2400" spc="-5" dirty="0">
                <a:latin typeface="Arial"/>
                <a:cs typeface="Arial"/>
              </a:rPr>
              <a:t>in </a:t>
            </a:r>
            <a:r>
              <a:rPr sz="2400" dirty="0">
                <a:latin typeface="Arial"/>
                <a:cs typeface="Arial"/>
              </a:rPr>
              <a:t>the  </a:t>
            </a:r>
            <a:r>
              <a:rPr sz="2400" spc="-5" dirty="0">
                <a:latin typeface="Arial"/>
                <a:cs typeface="Arial"/>
              </a:rPr>
              <a:t>Eastern Coast </a:t>
            </a:r>
            <a:r>
              <a:rPr sz="2400" dirty="0">
                <a:latin typeface="Arial"/>
                <a:cs typeface="Arial"/>
              </a:rPr>
              <a:t>of  Florida.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4323715" marR="5080" indent="-4103370">
              <a:lnSpc>
                <a:spcPts val="3460"/>
              </a:lnSpc>
              <a:spcBef>
                <a:spcPts val="535"/>
              </a:spcBef>
            </a:pPr>
            <a:r>
              <a:rPr spc="-5" dirty="0"/>
              <a:t>Launch outcomes </a:t>
            </a:r>
            <a:r>
              <a:rPr dirty="0"/>
              <a:t>for </a:t>
            </a:r>
            <a:r>
              <a:rPr spc="-5" dirty="0"/>
              <a:t>each </a:t>
            </a:r>
            <a:r>
              <a:rPr dirty="0"/>
              <a:t>site </a:t>
            </a:r>
            <a:r>
              <a:rPr spc="-10" dirty="0"/>
              <a:t>on </a:t>
            </a:r>
            <a:r>
              <a:rPr spc="-5" dirty="0"/>
              <a:t>the map </a:t>
            </a:r>
            <a:r>
              <a:rPr dirty="0"/>
              <a:t>With</a:t>
            </a:r>
            <a:r>
              <a:rPr spc="-110" dirty="0"/>
              <a:t> </a:t>
            </a:r>
            <a:r>
              <a:rPr spc="-5" dirty="0"/>
              <a:t>Color  </a:t>
            </a:r>
            <a:r>
              <a:rPr dirty="0"/>
              <a:t>Markers</a:t>
            </a:r>
          </a:p>
        </p:txBody>
      </p:sp>
      <p:sp>
        <p:nvSpPr>
          <p:cNvPr id="4" name="object 4"/>
          <p:cNvSpPr/>
          <p:nvPr/>
        </p:nvSpPr>
        <p:spPr>
          <a:xfrm>
            <a:off x="1104900" y="1868423"/>
            <a:ext cx="6053328" cy="46817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spc="-5" dirty="0"/>
              <a:t>46</a:t>
            </a:fld>
            <a:endParaRPr spc="-5"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5652617"/>
            <a:ext cx="78822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Launch site </a:t>
            </a:r>
            <a:r>
              <a:rPr sz="2400" spc="-5" dirty="0">
                <a:latin typeface="Arial"/>
                <a:cs typeface="Arial"/>
              </a:rPr>
              <a:t>CCAFS SLC-40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proximity to coastline is</a:t>
            </a:r>
            <a:r>
              <a:rPr sz="2200" spc="6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0.86km</a:t>
            </a:r>
            <a:endParaRPr sz="22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44246"/>
            <a:ext cx="1026604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spc="-10" dirty="0"/>
              <a:t>Distances between </a:t>
            </a:r>
            <a:r>
              <a:rPr sz="3700" spc="-5" dirty="0"/>
              <a:t>a </a:t>
            </a:r>
            <a:r>
              <a:rPr sz="3700" spc="-10" dirty="0"/>
              <a:t>launch </a:t>
            </a:r>
            <a:r>
              <a:rPr sz="3700" spc="-5" dirty="0"/>
              <a:t>site to its</a:t>
            </a:r>
            <a:r>
              <a:rPr sz="3700" spc="190" dirty="0"/>
              <a:t> </a:t>
            </a:r>
            <a:r>
              <a:rPr sz="3700" spc="-10" dirty="0"/>
              <a:t>proximities</a:t>
            </a:r>
            <a:endParaRPr sz="3700"/>
          </a:p>
        </p:txBody>
      </p:sp>
      <p:sp>
        <p:nvSpPr>
          <p:cNvPr id="4" name="object 4"/>
          <p:cNvSpPr/>
          <p:nvPr/>
        </p:nvSpPr>
        <p:spPr>
          <a:xfrm>
            <a:off x="769619" y="1559052"/>
            <a:ext cx="8278368" cy="36758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spc="-5" dirty="0"/>
              <a:t>47</a:t>
            </a:fld>
            <a:endParaRPr spc="-5"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28375" y="6085433"/>
            <a:ext cx="25146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solidFill>
                  <a:srgbClr val="1C7CDB"/>
                </a:solidFill>
                <a:latin typeface="Arial"/>
                <a:cs typeface="Arial"/>
              </a:rPr>
              <a:t>48</a:t>
            </a:r>
            <a:endParaRPr sz="16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8969" y="5652617"/>
            <a:ext cx="7927975" cy="72898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241300" marR="5080" indent="-228600">
              <a:lnSpc>
                <a:spcPct val="100699"/>
              </a:lnSpc>
              <a:spcBef>
                <a:spcPts val="8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Launch site </a:t>
            </a:r>
            <a:r>
              <a:rPr sz="2400" spc="-5" dirty="0">
                <a:latin typeface="Arial"/>
                <a:cs typeface="Arial"/>
              </a:rPr>
              <a:t>CCAFS SLC-40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closest to highway (Washington  Avenue) is 23.19km</a:t>
            </a:r>
            <a:endParaRPr sz="22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69" y="444246"/>
            <a:ext cx="1026604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spc="-10" dirty="0"/>
              <a:t>Distances between </a:t>
            </a:r>
            <a:r>
              <a:rPr sz="3700" spc="-5" dirty="0"/>
              <a:t>a </a:t>
            </a:r>
            <a:r>
              <a:rPr sz="3700" spc="-10" dirty="0"/>
              <a:t>launch </a:t>
            </a:r>
            <a:r>
              <a:rPr sz="3700" spc="-5" dirty="0"/>
              <a:t>site to its</a:t>
            </a:r>
            <a:r>
              <a:rPr sz="3700" spc="190" dirty="0"/>
              <a:t> </a:t>
            </a:r>
            <a:r>
              <a:rPr sz="3700" spc="-10" dirty="0"/>
              <a:t>proximities</a:t>
            </a:r>
            <a:endParaRPr sz="3700"/>
          </a:p>
        </p:txBody>
      </p:sp>
      <p:sp>
        <p:nvSpPr>
          <p:cNvPr id="5" name="object 5"/>
          <p:cNvSpPr/>
          <p:nvPr/>
        </p:nvSpPr>
        <p:spPr>
          <a:xfrm>
            <a:off x="899160" y="1389888"/>
            <a:ext cx="8848344" cy="43342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799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98576" y="2529839"/>
            <a:ext cx="1057910" cy="368935"/>
          </a:xfrm>
          <a:custGeom>
            <a:avLst/>
            <a:gdLst/>
            <a:ahLst/>
            <a:cxnLst/>
            <a:rect l="l" t="t" r="r" b="b"/>
            <a:pathLst>
              <a:path w="1057910" h="368935">
                <a:moveTo>
                  <a:pt x="1057656" y="0"/>
                </a:moveTo>
                <a:lnTo>
                  <a:pt x="0" y="0"/>
                </a:lnTo>
                <a:lnTo>
                  <a:pt x="0" y="368808"/>
                </a:lnTo>
                <a:lnTo>
                  <a:pt x="1057656" y="368808"/>
                </a:lnTo>
                <a:lnTo>
                  <a:pt x="1057656" y="0"/>
                </a:lnTo>
                <a:close/>
              </a:path>
            </a:pathLst>
          </a:custGeom>
          <a:solidFill>
            <a:srgbClr val="0947C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76706" y="2548254"/>
            <a:ext cx="8782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Section</a:t>
            </a:r>
            <a:r>
              <a:rPr sz="1800" spc="-7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4</a:t>
            </a:r>
            <a:endParaRPr sz="18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799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1975083" y="6397548"/>
            <a:ext cx="13843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solidFill>
                  <a:srgbClr val="1C7CDB"/>
                </a:solidFill>
                <a:latin typeface="Arial"/>
                <a:cs typeface="Arial"/>
              </a:rPr>
              <a:t>5</a:t>
            </a:r>
            <a:endParaRPr sz="16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65048" y="2813304"/>
            <a:ext cx="1059180" cy="368935"/>
          </a:xfrm>
          <a:prstGeom prst="rect">
            <a:avLst/>
          </a:prstGeom>
          <a:solidFill>
            <a:srgbClr val="0947CA"/>
          </a:solidFill>
        </p:spPr>
        <p:txBody>
          <a:bodyPr vert="horz" wrap="square" lIns="0" tIns="3048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40"/>
              </a:spcBef>
            </a:pP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Section</a:t>
            </a:r>
            <a:r>
              <a:rPr sz="1800" spc="-2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1</a:t>
            </a:r>
            <a:endParaRPr sz="18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5176773"/>
            <a:ext cx="10530840" cy="1177290"/>
          </a:xfrm>
          <a:prstGeom prst="rect">
            <a:avLst/>
          </a:prstGeom>
        </p:spPr>
        <p:txBody>
          <a:bodyPr vert="horz" wrap="square" lIns="0" tIns="69850" rIns="0" bIns="0" rtlCol="0">
            <a:spAutoFit/>
          </a:bodyPr>
          <a:lstStyle/>
          <a:p>
            <a:pPr marL="241300" marR="587375" indent="-228600" algn="just">
              <a:lnSpc>
                <a:spcPct val="80100"/>
              </a:lnSpc>
              <a:spcBef>
                <a:spcPts val="550"/>
              </a:spcBef>
              <a:buChar char="•"/>
              <a:tabLst>
                <a:tab pos="241300" algn="l"/>
              </a:tabLst>
            </a:pPr>
            <a:r>
              <a:rPr sz="1900" spc="-5" dirty="0">
                <a:solidFill>
                  <a:srgbClr val="292929"/>
                </a:solidFill>
                <a:latin typeface="Arial"/>
                <a:cs typeface="Arial"/>
              </a:rPr>
              <a:t>Launch site </a:t>
            </a:r>
            <a:r>
              <a:rPr sz="1900" spc="-10" dirty="0">
                <a:solidFill>
                  <a:srgbClr val="292929"/>
                </a:solidFill>
                <a:latin typeface="Arial"/>
                <a:cs typeface="Arial"/>
              </a:rPr>
              <a:t>KSC </a:t>
            </a:r>
            <a:r>
              <a:rPr sz="1900" spc="-5" dirty="0">
                <a:solidFill>
                  <a:srgbClr val="292929"/>
                </a:solidFill>
                <a:latin typeface="Arial"/>
                <a:cs typeface="Arial"/>
              </a:rPr>
              <a:t>LC-39A </a:t>
            </a:r>
            <a:r>
              <a:rPr sz="1900" spc="-10" dirty="0">
                <a:solidFill>
                  <a:srgbClr val="292929"/>
                </a:solidFill>
                <a:latin typeface="Arial"/>
                <a:cs typeface="Arial"/>
              </a:rPr>
              <a:t>has </a:t>
            </a:r>
            <a:r>
              <a:rPr sz="1900" spc="-5" dirty="0">
                <a:solidFill>
                  <a:srgbClr val="292929"/>
                </a:solidFill>
                <a:latin typeface="Arial"/>
                <a:cs typeface="Arial"/>
              </a:rPr>
              <a:t>the highest </a:t>
            </a:r>
            <a:r>
              <a:rPr sz="1900" spc="-10" dirty="0">
                <a:solidFill>
                  <a:srgbClr val="292929"/>
                </a:solidFill>
                <a:latin typeface="Arial"/>
                <a:cs typeface="Arial"/>
              </a:rPr>
              <a:t>launch </a:t>
            </a:r>
            <a:r>
              <a:rPr sz="1900" spc="-5" dirty="0">
                <a:solidFill>
                  <a:srgbClr val="292929"/>
                </a:solidFill>
                <a:latin typeface="Arial"/>
                <a:cs typeface="Arial"/>
              </a:rPr>
              <a:t>success rate at </a:t>
            </a:r>
            <a:r>
              <a:rPr sz="1900" spc="-10" dirty="0">
                <a:solidFill>
                  <a:srgbClr val="292929"/>
                </a:solidFill>
                <a:latin typeface="Arial"/>
                <a:cs typeface="Arial"/>
              </a:rPr>
              <a:t>42% </a:t>
            </a:r>
            <a:r>
              <a:rPr sz="1900" spc="-5" dirty="0">
                <a:solidFill>
                  <a:srgbClr val="292929"/>
                </a:solidFill>
                <a:latin typeface="Arial"/>
                <a:cs typeface="Arial"/>
              </a:rPr>
              <a:t>followed by </a:t>
            </a:r>
            <a:r>
              <a:rPr sz="1900" spc="-10" dirty="0">
                <a:solidFill>
                  <a:srgbClr val="292929"/>
                </a:solidFill>
                <a:latin typeface="Arial"/>
                <a:cs typeface="Arial"/>
              </a:rPr>
              <a:t>CCAFS  </a:t>
            </a:r>
            <a:r>
              <a:rPr sz="1900" spc="-5" dirty="0">
                <a:solidFill>
                  <a:srgbClr val="292929"/>
                </a:solidFill>
                <a:latin typeface="Arial"/>
                <a:cs typeface="Arial"/>
              </a:rPr>
              <a:t>LC-40 at </a:t>
            </a:r>
            <a:r>
              <a:rPr sz="1900" spc="-10" dirty="0">
                <a:solidFill>
                  <a:srgbClr val="292929"/>
                </a:solidFill>
                <a:latin typeface="Arial"/>
                <a:cs typeface="Arial"/>
              </a:rPr>
              <a:t>29%, </a:t>
            </a:r>
            <a:r>
              <a:rPr sz="1900" spc="-5" dirty="0">
                <a:solidFill>
                  <a:srgbClr val="292929"/>
                </a:solidFill>
                <a:latin typeface="Arial"/>
                <a:cs typeface="Arial"/>
              </a:rPr>
              <a:t>VAFB SLC-4E at 17% </a:t>
            </a:r>
            <a:r>
              <a:rPr sz="1900" spc="-10" dirty="0">
                <a:solidFill>
                  <a:srgbClr val="292929"/>
                </a:solidFill>
                <a:latin typeface="Arial"/>
                <a:cs typeface="Arial"/>
              </a:rPr>
              <a:t>and lastly launch </a:t>
            </a:r>
            <a:r>
              <a:rPr sz="1900" spc="-5" dirty="0">
                <a:solidFill>
                  <a:srgbClr val="292929"/>
                </a:solidFill>
                <a:latin typeface="Arial"/>
                <a:cs typeface="Arial"/>
              </a:rPr>
              <a:t>site </a:t>
            </a:r>
            <a:r>
              <a:rPr sz="1900" spc="-10" dirty="0">
                <a:solidFill>
                  <a:srgbClr val="292929"/>
                </a:solidFill>
                <a:latin typeface="Arial"/>
                <a:cs typeface="Arial"/>
              </a:rPr>
              <a:t>CCAFS </a:t>
            </a:r>
            <a:r>
              <a:rPr sz="1900" spc="-5" dirty="0">
                <a:solidFill>
                  <a:srgbClr val="292929"/>
                </a:solidFill>
                <a:latin typeface="Arial"/>
                <a:cs typeface="Arial"/>
              </a:rPr>
              <a:t>SLC-40 </a:t>
            </a:r>
            <a:r>
              <a:rPr sz="1900" spc="-10" dirty="0">
                <a:solidFill>
                  <a:srgbClr val="292929"/>
                </a:solidFill>
                <a:latin typeface="Arial"/>
                <a:cs typeface="Arial"/>
              </a:rPr>
              <a:t>with </a:t>
            </a:r>
            <a:r>
              <a:rPr sz="1900" spc="-5" dirty="0">
                <a:solidFill>
                  <a:srgbClr val="292929"/>
                </a:solidFill>
                <a:latin typeface="Arial"/>
                <a:cs typeface="Arial"/>
              </a:rPr>
              <a:t>a success  rate of</a:t>
            </a:r>
            <a:r>
              <a:rPr sz="1900" spc="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900" spc="-5" dirty="0">
                <a:solidFill>
                  <a:srgbClr val="292929"/>
                </a:solidFill>
                <a:latin typeface="Arial"/>
                <a:cs typeface="Arial"/>
              </a:rPr>
              <a:t>13%</a:t>
            </a:r>
            <a:endParaRPr sz="190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  <a:spcBef>
                <a:spcPts val="1220"/>
              </a:spcBef>
            </a:pPr>
            <a:r>
              <a:rPr sz="1600" spc="-5" dirty="0">
                <a:solidFill>
                  <a:srgbClr val="1C7CDB"/>
                </a:solidFill>
                <a:latin typeface="Arial"/>
                <a:cs typeface="Arial"/>
              </a:rPr>
              <a:t>50</a:t>
            </a:r>
            <a:endParaRPr sz="16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44246"/>
            <a:ext cx="969835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spc="-10" dirty="0"/>
              <a:t>Pie-Chart </a:t>
            </a:r>
            <a:r>
              <a:rPr sz="3700" spc="-5" dirty="0"/>
              <a:t>for </a:t>
            </a:r>
            <a:r>
              <a:rPr sz="3700" spc="-10" dirty="0"/>
              <a:t>launch </a:t>
            </a:r>
            <a:r>
              <a:rPr sz="3700" spc="-5" dirty="0"/>
              <a:t>success count for all</a:t>
            </a:r>
            <a:r>
              <a:rPr sz="3700" spc="220" dirty="0"/>
              <a:t> </a:t>
            </a:r>
            <a:r>
              <a:rPr sz="3700" spc="-5" dirty="0"/>
              <a:t>sites</a:t>
            </a:r>
            <a:endParaRPr sz="3700"/>
          </a:p>
        </p:txBody>
      </p:sp>
      <p:sp>
        <p:nvSpPr>
          <p:cNvPr id="4" name="object 4"/>
          <p:cNvSpPr/>
          <p:nvPr/>
        </p:nvSpPr>
        <p:spPr>
          <a:xfrm>
            <a:off x="300227" y="1453895"/>
            <a:ext cx="11157204" cy="36179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28375" y="6085433"/>
            <a:ext cx="25146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solidFill>
                  <a:srgbClr val="1C7CDB"/>
                </a:solidFill>
                <a:latin typeface="Arial"/>
                <a:cs typeface="Arial"/>
              </a:rPr>
              <a:t>51</a:t>
            </a:r>
            <a:endParaRPr sz="16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61416" y="5523687"/>
            <a:ext cx="9771380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66700" marR="30480" indent="-228600">
              <a:lnSpc>
                <a:spcPct val="100000"/>
              </a:lnSpc>
              <a:spcBef>
                <a:spcPts val="95"/>
              </a:spcBef>
              <a:buChar char="•"/>
              <a:tabLst>
                <a:tab pos="266065" algn="l"/>
                <a:tab pos="266700" algn="l"/>
              </a:tabLst>
            </a:pP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Launch site </a:t>
            </a:r>
            <a:r>
              <a:rPr sz="2200" spc="-10" dirty="0">
                <a:solidFill>
                  <a:srgbClr val="292929"/>
                </a:solidFill>
                <a:latin typeface="Arial"/>
                <a:cs typeface="Arial"/>
              </a:rPr>
              <a:t>CCAFS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LC-40 </a:t>
            </a:r>
            <a:r>
              <a:rPr sz="2200" spc="-10" dirty="0">
                <a:solidFill>
                  <a:srgbClr val="292929"/>
                </a:solidFill>
                <a:latin typeface="Arial"/>
                <a:cs typeface="Arial"/>
              </a:rPr>
              <a:t>had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2200" spc="5" dirty="0">
                <a:solidFill>
                  <a:srgbClr val="292929"/>
                </a:solidFill>
                <a:latin typeface="Arial"/>
                <a:cs typeface="Arial"/>
              </a:rPr>
              <a:t>2</a:t>
            </a:r>
            <a:r>
              <a:rPr sz="2175" spc="7" baseline="24904" dirty="0">
                <a:solidFill>
                  <a:srgbClr val="292929"/>
                </a:solidFill>
                <a:latin typeface="Arial"/>
                <a:cs typeface="Arial"/>
              </a:rPr>
              <a:t>nd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highest success ratio of </a:t>
            </a:r>
            <a:r>
              <a:rPr sz="2200" spc="-10" dirty="0">
                <a:solidFill>
                  <a:srgbClr val="292929"/>
                </a:solidFill>
                <a:latin typeface="Arial"/>
                <a:cs typeface="Arial"/>
              </a:rPr>
              <a:t>73%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success  against 27% failed</a:t>
            </a:r>
            <a:r>
              <a:rPr sz="2200" spc="-1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launches</a:t>
            </a:r>
            <a:endParaRPr sz="22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23569" y="434086"/>
            <a:ext cx="1025334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2800" spc="-5" dirty="0"/>
              <a:t>Pie chart for the launch site </a:t>
            </a:r>
            <a:r>
              <a:rPr sz="2800" spc="-10" dirty="0"/>
              <a:t>with </a:t>
            </a:r>
            <a:r>
              <a:rPr sz="2800" spc="10" dirty="0"/>
              <a:t>2</a:t>
            </a:r>
            <a:r>
              <a:rPr sz="2775" spc="15" baseline="25525" dirty="0"/>
              <a:t>nd </a:t>
            </a:r>
            <a:r>
              <a:rPr sz="2800" spc="-5" dirty="0"/>
              <a:t>highest launch success</a:t>
            </a:r>
            <a:r>
              <a:rPr sz="2800" spc="-110" dirty="0"/>
              <a:t> </a:t>
            </a:r>
            <a:r>
              <a:rPr sz="2800" spc="-5" dirty="0"/>
              <a:t>ratio</a:t>
            </a:r>
            <a:endParaRPr sz="2800"/>
          </a:p>
        </p:txBody>
      </p:sp>
      <p:sp>
        <p:nvSpPr>
          <p:cNvPr id="5" name="object 5"/>
          <p:cNvSpPr/>
          <p:nvPr/>
        </p:nvSpPr>
        <p:spPr>
          <a:xfrm>
            <a:off x="268224" y="1370075"/>
            <a:ext cx="11593068" cy="39745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28375" y="6085433"/>
            <a:ext cx="25146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solidFill>
                  <a:srgbClr val="1C7CDB"/>
                </a:solidFill>
                <a:latin typeface="Arial"/>
                <a:cs typeface="Arial"/>
              </a:rPr>
              <a:t>52</a:t>
            </a:r>
            <a:endParaRPr sz="16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8969" y="5574588"/>
            <a:ext cx="9924415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95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For Launch site </a:t>
            </a:r>
            <a:r>
              <a:rPr sz="2200" spc="-10" dirty="0">
                <a:solidFill>
                  <a:srgbClr val="292929"/>
                </a:solidFill>
                <a:latin typeface="Arial"/>
                <a:cs typeface="Arial"/>
              </a:rPr>
              <a:t>CCAFS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LC-40 the booster version FT </a:t>
            </a:r>
            <a:r>
              <a:rPr sz="2200" spc="-10" dirty="0">
                <a:solidFill>
                  <a:srgbClr val="292929"/>
                </a:solidFill>
                <a:latin typeface="Arial"/>
                <a:cs typeface="Arial"/>
              </a:rPr>
              <a:t>has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the largest success  rate from a payload mass of</a:t>
            </a:r>
            <a:r>
              <a:rPr sz="2200" spc="6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&gt;2000kg</a:t>
            </a:r>
            <a:endParaRPr sz="22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69" y="473202"/>
            <a:ext cx="10081260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400" spc="-5" dirty="0"/>
              <a:t>Payload vs. </a:t>
            </a:r>
            <a:r>
              <a:rPr sz="3400" spc="-10" dirty="0"/>
              <a:t>Launch </a:t>
            </a:r>
            <a:r>
              <a:rPr sz="3400" spc="-5" dirty="0"/>
              <a:t>Outcome scatter </a:t>
            </a:r>
            <a:r>
              <a:rPr sz="3400" spc="-10" dirty="0"/>
              <a:t>plot </a:t>
            </a:r>
            <a:r>
              <a:rPr sz="3400" spc="-5" dirty="0"/>
              <a:t>for all</a:t>
            </a:r>
            <a:r>
              <a:rPr sz="3400" spc="100" dirty="0"/>
              <a:t> </a:t>
            </a:r>
            <a:r>
              <a:rPr sz="3400" dirty="0"/>
              <a:t>sites</a:t>
            </a:r>
            <a:endParaRPr sz="3400"/>
          </a:p>
        </p:txBody>
      </p:sp>
      <p:sp>
        <p:nvSpPr>
          <p:cNvPr id="5" name="object 5"/>
          <p:cNvSpPr/>
          <p:nvPr/>
        </p:nvSpPr>
        <p:spPr>
          <a:xfrm>
            <a:off x="204215" y="1434083"/>
            <a:ext cx="11745468" cy="37840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799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98576" y="2529839"/>
            <a:ext cx="1057910" cy="368935"/>
          </a:xfrm>
          <a:custGeom>
            <a:avLst/>
            <a:gdLst/>
            <a:ahLst/>
            <a:cxnLst/>
            <a:rect l="l" t="t" r="r" b="b"/>
            <a:pathLst>
              <a:path w="1057910" h="368935">
                <a:moveTo>
                  <a:pt x="1057656" y="0"/>
                </a:moveTo>
                <a:lnTo>
                  <a:pt x="0" y="0"/>
                </a:lnTo>
                <a:lnTo>
                  <a:pt x="0" y="368808"/>
                </a:lnTo>
                <a:lnTo>
                  <a:pt x="1057656" y="368808"/>
                </a:lnTo>
                <a:lnTo>
                  <a:pt x="1057656" y="0"/>
                </a:lnTo>
                <a:close/>
              </a:path>
            </a:pathLst>
          </a:custGeom>
          <a:solidFill>
            <a:srgbClr val="0947C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76706" y="2548254"/>
            <a:ext cx="8782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Section</a:t>
            </a:r>
            <a:r>
              <a:rPr sz="1800" spc="-7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5</a:t>
            </a:r>
            <a:endParaRPr sz="18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8969" y="444246"/>
            <a:ext cx="650557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spc="-5" dirty="0"/>
              <a:t>Classification </a:t>
            </a:r>
            <a:r>
              <a:rPr sz="3700" spc="-10" dirty="0"/>
              <a:t>Models</a:t>
            </a:r>
            <a:r>
              <a:rPr sz="3700" spc="55" dirty="0"/>
              <a:t> </a:t>
            </a:r>
            <a:r>
              <a:rPr sz="3700" spc="-5" dirty="0"/>
              <a:t>Accuracy</a:t>
            </a:r>
            <a:endParaRPr sz="3700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spc="-5" dirty="0"/>
              <a:t>54</a:t>
            </a:fld>
            <a:endParaRPr spc="-5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B7431D-111F-B3AF-534F-C6D18718E8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1453" y="2057400"/>
            <a:ext cx="5888716" cy="32766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86257" y="1614373"/>
            <a:ext cx="2429510" cy="43846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95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All the 4  classification  model </a:t>
            </a:r>
            <a:r>
              <a:rPr sz="2200" spc="-10" dirty="0">
                <a:solidFill>
                  <a:srgbClr val="292929"/>
                </a:solidFill>
                <a:latin typeface="Arial"/>
                <a:cs typeface="Arial"/>
              </a:rPr>
              <a:t>had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the  same confusion  matrixes and  were able</a:t>
            </a:r>
            <a:r>
              <a:rPr sz="2200" spc="-6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equally  distinguish  </a:t>
            </a:r>
            <a:r>
              <a:rPr sz="2200" spc="-10" dirty="0">
                <a:solidFill>
                  <a:srgbClr val="292929"/>
                </a:solidFill>
                <a:latin typeface="Arial"/>
                <a:cs typeface="Arial"/>
              </a:rPr>
              <a:t>between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the  different classes.  The major  problem is </a:t>
            </a: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false 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positives for all  the</a:t>
            </a:r>
            <a:r>
              <a:rPr sz="2200" spc="-1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models.</a:t>
            </a:r>
            <a:endParaRPr sz="22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44246"/>
            <a:ext cx="355282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spc="-10" dirty="0"/>
              <a:t>Confusion</a:t>
            </a:r>
            <a:r>
              <a:rPr sz="3700" spc="-15" dirty="0"/>
              <a:t> </a:t>
            </a:r>
            <a:r>
              <a:rPr sz="3700" spc="-5" dirty="0"/>
              <a:t>Matrix</a:t>
            </a:r>
            <a:endParaRPr sz="3700"/>
          </a:p>
        </p:txBody>
      </p:sp>
      <p:sp>
        <p:nvSpPr>
          <p:cNvPr id="4" name="object 4"/>
          <p:cNvSpPr/>
          <p:nvPr/>
        </p:nvSpPr>
        <p:spPr>
          <a:xfrm>
            <a:off x="3300984" y="1452372"/>
            <a:ext cx="6979919" cy="49743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spc="-5" dirty="0"/>
              <a:t>55</a:t>
            </a:fld>
            <a:endParaRPr spc="-5" dirty="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1867281"/>
            <a:ext cx="10986770" cy="405955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indent="-228600">
              <a:lnSpc>
                <a:spcPts val="2280"/>
              </a:lnSpc>
              <a:spcBef>
                <a:spcPts val="105"/>
              </a:spcBef>
              <a:buChar char="•"/>
              <a:tabLst>
                <a:tab pos="240665" algn="l"/>
                <a:tab pos="241300" algn="l"/>
              </a:tabLst>
            </a:pPr>
            <a:r>
              <a:rPr sz="2000" spc="-5" dirty="0">
                <a:solidFill>
                  <a:srgbClr val="292929"/>
                </a:solidFill>
                <a:latin typeface="Arial"/>
                <a:cs typeface="Arial"/>
              </a:rPr>
              <a:t>Different launch </a:t>
            </a:r>
            <a:r>
              <a:rPr sz="2000" dirty="0">
                <a:solidFill>
                  <a:srgbClr val="292929"/>
                </a:solidFill>
                <a:latin typeface="Arial"/>
                <a:cs typeface="Arial"/>
              </a:rPr>
              <a:t>sites have </a:t>
            </a:r>
            <a:r>
              <a:rPr sz="2000" spc="-5" dirty="0">
                <a:solidFill>
                  <a:srgbClr val="292929"/>
                </a:solidFill>
                <a:latin typeface="Arial"/>
                <a:cs typeface="Arial"/>
              </a:rPr>
              <a:t>different </a:t>
            </a:r>
            <a:r>
              <a:rPr sz="2000" dirty="0">
                <a:solidFill>
                  <a:srgbClr val="292929"/>
                </a:solidFill>
                <a:latin typeface="Arial"/>
                <a:cs typeface="Arial"/>
              </a:rPr>
              <a:t>success rates. CCAFS LC-40, </a:t>
            </a:r>
            <a:r>
              <a:rPr sz="2000" spc="-5" dirty="0">
                <a:solidFill>
                  <a:srgbClr val="292929"/>
                </a:solidFill>
                <a:latin typeface="Arial"/>
                <a:cs typeface="Arial"/>
              </a:rPr>
              <a:t>has </a:t>
            </a:r>
            <a:r>
              <a:rPr sz="2000" dirty="0">
                <a:solidFill>
                  <a:srgbClr val="292929"/>
                </a:solidFill>
                <a:latin typeface="Arial"/>
                <a:cs typeface="Arial"/>
              </a:rPr>
              <a:t>a success rate </a:t>
            </a:r>
            <a:r>
              <a:rPr sz="2000" spc="-5" dirty="0">
                <a:solidFill>
                  <a:srgbClr val="292929"/>
                </a:solidFill>
                <a:latin typeface="Arial"/>
                <a:cs typeface="Arial"/>
              </a:rPr>
              <a:t>of 60</a:t>
            </a:r>
            <a:r>
              <a:rPr sz="2000" spc="-254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Arial"/>
                <a:cs typeface="Arial"/>
              </a:rPr>
              <a:t>%,</a:t>
            </a:r>
            <a:endParaRPr sz="2000">
              <a:latin typeface="Arial"/>
              <a:cs typeface="Arial"/>
            </a:endParaRPr>
          </a:p>
          <a:p>
            <a:pPr marL="241300">
              <a:lnSpc>
                <a:spcPts val="2280"/>
              </a:lnSpc>
            </a:pPr>
            <a:r>
              <a:rPr sz="2000" spc="-5" dirty="0">
                <a:solidFill>
                  <a:srgbClr val="292929"/>
                </a:solidFill>
                <a:latin typeface="Arial"/>
                <a:cs typeface="Arial"/>
              </a:rPr>
              <a:t>while KSC </a:t>
            </a:r>
            <a:r>
              <a:rPr sz="2000" dirty="0">
                <a:solidFill>
                  <a:srgbClr val="292929"/>
                </a:solidFill>
                <a:latin typeface="Arial"/>
                <a:cs typeface="Arial"/>
              </a:rPr>
              <a:t>LC-39A and VAFB SLC 4E has a success rate of</a:t>
            </a:r>
            <a:r>
              <a:rPr sz="2000" spc="-14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Arial"/>
                <a:cs typeface="Arial"/>
              </a:rPr>
              <a:t>77%.</a:t>
            </a:r>
            <a:endParaRPr sz="2000">
              <a:latin typeface="Arial"/>
              <a:cs typeface="Arial"/>
            </a:endParaRPr>
          </a:p>
          <a:p>
            <a:pPr marL="241300" marR="5080" indent="-228600">
              <a:lnSpc>
                <a:spcPts val="2160"/>
              </a:lnSpc>
              <a:spcBef>
                <a:spcPts val="1425"/>
              </a:spcBef>
              <a:buChar char="•"/>
              <a:tabLst>
                <a:tab pos="240665" algn="l"/>
                <a:tab pos="241300" algn="l"/>
              </a:tabLst>
            </a:pPr>
            <a:r>
              <a:rPr sz="2000" dirty="0">
                <a:solidFill>
                  <a:srgbClr val="292929"/>
                </a:solidFill>
                <a:latin typeface="Arial"/>
                <a:cs typeface="Arial"/>
              </a:rPr>
              <a:t>We can deduce </a:t>
            </a:r>
            <a:r>
              <a:rPr sz="2000" spc="-5" dirty="0">
                <a:solidFill>
                  <a:srgbClr val="292929"/>
                </a:solidFill>
                <a:latin typeface="Arial"/>
                <a:cs typeface="Arial"/>
              </a:rPr>
              <a:t>that, as </a:t>
            </a:r>
            <a:r>
              <a:rPr sz="2000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2000" spc="-5" dirty="0">
                <a:solidFill>
                  <a:srgbClr val="292929"/>
                </a:solidFill>
                <a:latin typeface="Arial"/>
                <a:cs typeface="Arial"/>
              </a:rPr>
              <a:t>flight number </a:t>
            </a:r>
            <a:r>
              <a:rPr sz="2000" dirty="0">
                <a:solidFill>
                  <a:srgbClr val="292929"/>
                </a:solidFill>
                <a:latin typeface="Arial"/>
                <a:cs typeface="Arial"/>
              </a:rPr>
              <a:t>increases </a:t>
            </a:r>
            <a:r>
              <a:rPr sz="2000" spc="-5" dirty="0">
                <a:solidFill>
                  <a:srgbClr val="292929"/>
                </a:solidFill>
                <a:latin typeface="Arial"/>
                <a:cs typeface="Arial"/>
              </a:rPr>
              <a:t>in each of </a:t>
            </a:r>
            <a:r>
              <a:rPr sz="2000" dirty="0">
                <a:solidFill>
                  <a:srgbClr val="292929"/>
                </a:solidFill>
                <a:latin typeface="Arial"/>
                <a:cs typeface="Arial"/>
              </a:rPr>
              <a:t>the 3 </a:t>
            </a:r>
            <a:r>
              <a:rPr sz="2000" spc="-5" dirty="0">
                <a:solidFill>
                  <a:srgbClr val="292929"/>
                </a:solidFill>
                <a:latin typeface="Arial"/>
                <a:cs typeface="Arial"/>
              </a:rPr>
              <a:t>launcg </a:t>
            </a:r>
            <a:r>
              <a:rPr sz="2000" dirty="0">
                <a:solidFill>
                  <a:srgbClr val="292929"/>
                </a:solidFill>
                <a:latin typeface="Arial"/>
                <a:cs typeface="Arial"/>
              </a:rPr>
              <a:t>sites, so </a:t>
            </a:r>
            <a:r>
              <a:rPr sz="2000" spc="-5" dirty="0">
                <a:solidFill>
                  <a:srgbClr val="292929"/>
                </a:solidFill>
                <a:latin typeface="Arial"/>
                <a:cs typeface="Arial"/>
              </a:rPr>
              <a:t>does </a:t>
            </a:r>
            <a:r>
              <a:rPr sz="2000" dirty="0">
                <a:solidFill>
                  <a:srgbClr val="292929"/>
                </a:solidFill>
                <a:latin typeface="Arial"/>
                <a:cs typeface="Arial"/>
              </a:rPr>
              <a:t>the  success rate. For instance, the success rate for the VAFB SLC </a:t>
            </a:r>
            <a:r>
              <a:rPr sz="2000" spc="-5" dirty="0">
                <a:solidFill>
                  <a:srgbClr val="292929"/>
                </a:solidFill>
                <a:latin typeface="Arial"/>
                <a:cs typeface="Arial"/>
              </a:rPr>
              <a:t>4E launch </a:t>
            </a:r>
            <a:r>
              <a:rPr sz="2000" dirty="0">
                <a:solidFill>
                  <a:srgbClr val="292929"/>
                </a:solidFill>
                <a:latin typeface="Arial"/>
                <a:cs typeface="Arial"/>
              </a:rPr>
              <a:t>site </a:t>
            </a:r>
            <a:r>
              <a:rPr sz="2000" spc="-5" dirty="0">
                <a:solidFill>
                  <a:srgbClr val="292929"/>
                </a:solidFill>
                <a:latin typeface="Arial"/>
                <a:cs typeface="Arial"/>
              </a:rPr>
              <a:t>is 100% after </a:t>
            </a:r>
            <a:r>
              <a:rPr sz="2000" dirty="0">
                <a:solidFill>
                  <a:srgbClr val="292929"/>
                </a:solidFill>
                <a:latin typeface="Arial"/>
                <a:cs typeface="Arial"/>
              </a:rPr>
              <a:t>the  Flight </a:t>
            </a:r>
            <a:r>
              <a:rPr sz="2000" spc="-5" dirty="0">
                <a:solidFill>
                  <a:srgbClr val="292929"/>
                </a:solidFill>
                <a:latin typeface="Arial"/>
                <a:cs typeface="Arial"/>
              </a:rPr>
              <a:t>number 50. Both KSC </a:t>
            </a:r>
            <a:r>
              <a:rPr sz="2000" dirty="0">
                <a:solidFill>
                  <a:srgbClr val="292929"/>
                </a:solidFill>
                <a:latin typeface="Arial"/>
                <a:cs typeface="Arial"/>
              </a:rPr>
              <a:t>LC </a:t>
            </a:r>
            <a:r>
              <a:rPr sz="2000" spc="-5" dirty="0">
                <a:solidFill>
                  <a:srgbClr val="292929"/>
                </a:solidFill>
                <a:latin typeface="Arial"/>
                <a:cs typeface="Arial"/>
              </a:rPr>
              <a:t>39A and </a:t>
            </a:r>
            <a:r>
              <a:rPr sz="2000" dirty="0">
                <a:solidFill>
                  <a:srgbClr val="292929"/>
                </a:solidFill>
                <a:latin typeface="Arial"/>
                <a:cs typeface="Arial"/>
              </a:rPr>
              <a:t>CCAFS </a:t>
            </a:r>
            <a:r>
              <a:rPr sz="2000" spc="-5" dirty="0">
                <a:solidFill>
                  <a:srgbClr val="292929"/>
                </a:solidFill>
                <a:latin typeface="Arial"/>
                <a:cs typeface="Arial"/>
              </a:rPr>
              <a:t>SLC 40 </a:t>
            </a:r>
            <a:r>
              <a:rPr sz="2000" dirty="0">
                <a:solidFill>
                  <a:srgbClr val="292929"/>
                </a:solidFill>
                <a:latin typeface="Arial"/>
                <a:cs typeface="Arial"/>
              </a:rPr>
              <a:t>have a </a:t>
            </a:r>
            <a:r>
              <a:rPr sz="2000" spc="-5" dirty="0">
                <a:solidFill>
                  <a:srgbClr val="292929"/>
                </a:solidFill>
                <a:latin typeface="Arial"/>
                <a:cs typeface="Arial"/>
              </a:rPr>
              <a:t>100% </a:t>
            </a:r>
            <a:r>
              <a:rPr sz="2000" dirty="0">
                <a:solidFill>
                  <a:srgbClr val="292929"/>
                </a:solidFill>
                <a:latin typeface="Arial"/>
                <a:cs typeface="Arial"/>
              </a:rPr>
              <a:t>success rates </a:t>
            </a:r>
            <a:r>
              <a:rPr sz="2000" spc="-5" dirty="0">
                <a:solidFill>
                  <a:srgbClr val="292929"/>
                </a:solidFill>
                <a:latin typeface="Arial"/>
                <a:cs typeface="Arial"/>
              </a:rPr>
              <a:t>after 80th  flight</a:t>
            </a:r>
            <a:endParaRPr sz="2000">
              <a:latin typeface="Arial"/>
              <a:cs typeface="Arial"/>
            </a:endParaRPr>
          </a:p>
          <a:p>
            <a:pPr marL="241300" indent="-228600">
              <a:lnSpc>
                <a:spcPts val="2280"/>
              </a:lnSpc>
              <a:spcBef>
                <a:spcPts val="1130"/>
              </a:spcBef>
              <a:buChar char="•"/>
              <a:tabLst>
                <a:tab pos="240665" algn="l"/>
                <a:tab pos="241300" algn="l"/>
              </a:tabLst>
            </a:pPr>
            <a:r>
              <a:rPr sz="2000" spc="-5" dirty="0">
                <a:solidFill>
                  <a:srgbClr val="292929"/>
                </a:solidFill>
                <a:latin typeface="Arial"/>
                <a:cs typeface="Arial"/>
              </a:rPr>
              <a:t>If </a:t>
            </a:r>
            <a:r>
              <a:rPr sz="2000" dirty="0">
                <a:solidFill>
                  <a:srgbClr val="292929"/>
                </a:solidFill>
                <a:latin typeface="Arial"/>
                <a:cs typeface="Arial"/>
              </a:rPr>
              <a:t>you observe </a:t>
            </a:r>
            <a:r>
              <a:rPr sz="2000" spc="-5" dirty="0">
                <a:solidFill>
                  <a:srgbClr val="292929"/>
                </a:solidFill>
                <a:latin typeface="Arial"/>
                <a:cs typeface="Arial"/>
              </a:rPr>
              <a:t>Payload Vs. </a:t>
            </a:r>
            <a:r>
              <a:rPr sz="2000" dirty="0">
                <a:solidFill>
                  <a:srgbClr val="292929"/>
                </a:solidFill>
                <a:latin typeface="Arial"/>
                <a:cs typeface="Arial"/>
              </a:rPr>
              <a:t>Launch </a:t>
            </a:r>
            <a:r>
              <a:rPr sz="2000" spc="-5" dirty="0">
                <a:solidFill>
                  <a:srgbClr val="292929"/>
                </a:solidFill>
                <a:latin typeface="Arial"/>
                <a:cs typeface="Arial"/>
              </a:rPr>
              <a:t>Site </a:t>
            </a:r>
            <a:r>
              <a:rPr sz="2000" dirty="0">
                <a:solidFill>
                  <a:srgbClr val="292929"/>
                </a:solidFill>
                <a:latin typeface="Arial"/>
                <a:cs typeface="Arial"/>
              </a:rPr>
              <a:t>scatter </a:t>
            </a:r>
            <a:r>
              <a:rPr sz="2000" spc="-5" dirty="0">
                <a:solidFill>
                  <a:srgbClr val="292929"/>
                </a:solidFill>
                <a:latin typeface="Arial"/>
                <a:cs typeface="Arial"/>
              </a:rPr>
              <a:t>point </a:t>
            </a:r>
            <a:r>
              <a:rPr sz="2000" dirty="0">
                <a:solidFill>
                  <a:srgbClr val="292929"/>
                </a:solidFill>
                <a:latin typeface="Arial"/>
                <a:cs typeface="Arial"/>
              </a:rPr>
              <a:t>chart you </a:t>
            </a:r>
            <a:r>
              <a:rPr sz="2000" spc="-5" dirty="0">
                <a:solidFill>
                  <a:srgbClr val="292929"/>
                </a:solidFill>
                <a:latin typeface="Arial"/>
                <a:cs typeface="Arial"/>
              </a:rPr>
              <a:t>will find </a:t>
            </a:r>
            <a:r>
              <a:rPr sz="2000" dirty="0">
                <a:solidFill>
                  <a:srgbClr val="292929"/>
                </a:solidFill>
                <a:latin typeface="Arial"/>
                <a:cs typeface="Arial"/>
              </a:rPr>
              <a:t>for the</a:t>
            </a:r>
            <a:r>
              <a:rPr sz="2000" spc="-23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92929"/>
                </a:solidFill>
                <a:latin typeface="Arial"/>
                <a:cs typeface="Arial"/>
              </a:rPr>
              <a:t>VAFB-SLC</a:t>
            </a:r>
            <a:endParaRPr sz="2000">
              <a:latin typeface="Arial"/>
              <a:cs typeface="Arial"/>
            </a:endParaRPr>
          </a:p>
          <a:p>
            <a:pPr marL="241300">
              <a:lnSpc>
                <a:spcPts val="2280"/>
              </a:lnSpc>
            </a:pPr>
            <a:r>
              <a:rPr sz="2000" spc="-5" dirty="0">
                <a:solidFill>
                  <a:srgbClr val="292929"/>
                </a:solidFill>
                <a:latin typeface="Arial"/>
                <a:cs typeface="Arial"/>
              </a:rPr>
              <a:t>launchsite </a:t>
            </a:r>
            <a:r>
              <a:rPr sz="2000" dirty="0">
                <a:solidFill>
                  <a:srgbClr val="292929"/>
                </a:solidFill>
                <a:latin typeface="Arial"/>
                <a:cs typeface="Arial"/>
              </a:rPr>
              <a:t>there are </a:t>
            </a:r>
            <a:r>
              <a:rPr sz="2000" spc="-5" dirty="0">
                <a:solidFill>
                  <a:srgbClr val="292929"/>
                </a:solidFill>
                <a:latin typeface="Arial"/>
                <a:cs typeface="Arial"/>
              </a:rPr>
              <a:t>no </a:t>
            </a:r>
            <a:r>
              <a:rPr sz="2000" dirty="0">
                <a:solidFill>
                  <a:srgbClr val="292929"/>
                </a:solidFill>
                <a:latin typeface="Arial"/>
                <a:cs typeface="Arial"/>
              </a:rPr>
              <a:t>rockets </a:t>
            </a:r>
            <a:r>
              <a:rPr sz="2000" spc="-5" dirty="0">
                <a:solidFill>
                  <a:srgbClr val="292929"/>
                </a:solidFill>
                <a:latin typeface="Arial"/>
                <a:cs typeface="Arial"/>
              </a:rPr>
              <a:t>launched </a:t>
            </a:r>
            <a:r>
              <a:rPr sz="2000" dirty="0">
                <a:solidFill>
                  <a:srgbClr val="292929"/>
                </a:solidFill>
                <a:latin typeface="Arial"/>
                <a:cs typeface="Arial"/>
              </a:rPr>
              <a:t>for heavypayload </a:t>
            </a:r>
            <a:r>
              <a:rPr sz="2000" spc="-5" dirty="0">
                <a:solidFill>
                  <a:srgbClr val="292929"/>
                </a:solidFill>
                <a:latin typeface="Arial"/>
                <a:cs typeface="Arial"/>
              </a:rPr>
              <a:t>mass(greater </a:t>
            </a:r>
            <a:r>
              <a:rPr sz="2000" dirty="0">
                <a:solidFill>
                  <a:srgbClr val="292929"/>
                </a:solidFill>
                <a:latin typeface="Arial"/>
                <a:cs typeface="Arial"/>
              </a:rPr>
              <a:t>than</a:t>
            </a:r>
            <a:r>
              <a:rPr sz="2000" spc="-254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Arial"/>
                <a:cs typeface="Arial"/>
              </a:rPr>
              <a:t>10000).</a:t>
            </a:r>
            <a:endParaRPr sz="2000">
              <a:latin typeface="Arial"/>
              <a:cs typeface="Arial"/>
            </a:endParaRPr>
          </a:p>
          <a:p>
            <a:pPr marL="241300" marR="81280" indent="-228600">
              <a:lnSpc>
                <a:spcPts val="2160"/>
              </a:lnSpc>
              <a:spcBef>
                <a:spcPts val="1435"/>
              </a:spcBef>
              <a:buChar char="•"/>
              <a:tabLst>
                <a:tab pos="240665" algn="l"/>
                <a:tab pos="241300" algn="l"/>
              </a:tabLst>
            </a:pPr>
            <a:r>
              <a:rPr sz="2000" dirty="0">
                <a:solidFill>
                  <a:srgbClr val="292929"/>
                </a:solidFill>
                <a:latin typeface="Arial"/>
                <a:cs typeface="Arial"/>
              </a:rPr>
              <a:t>Orbits </a:t>
            </a:r>
            <a:r>
              <a:rPr sz="2000" spc="-5" dirty="0">
                <a:solidFill>
                  <a:srgbClr val="292929"/>
                </a:solidFill>
                <a:latin typeface="Arial"/>
                <a:cs typeface="Arial"/>
              </a:rPr>
              <a:t>ES-L1, </a:t>
            </a:r>
            <a:r>
              <a:rPr sz="2000" dirty="0">
                <a:solidFill>
                  <a:srgbClr val="292929"/>
                </a:solidFill>
                <a:latin typeface="Arial"/>
                <a:cs typeface="Arial"/>
              </a:rPr>
              <a:t>GEO, </a:t>
            </a:r>
            <a:r>
              <a:rPr sz="2000" spc="-5" dirty="0">
                <a:solidFill>
                  <a:srgbClr val="292929"/>
                </a:solidFill>
                <a:latin typeface="Arial"/>
                <a:cs typeface="Arial"/>
              </a:rPr>
              <a:t>HEO </a:t>
            </a:r>
            <a:r>
              <a:rPr sz="2000" dirty="0">
                <a:solidFill>
                  <a:srgbClr val="292929"/>
                </a:solidFill>
                <a:latin typeface="Arial"/>
                <a:cs typeface="Arial"/>
              </a:rPr>
              <a:t>&amp; </a:t>
            </a:r>
            <a:r>
              <a:rPr sz="2000" spc="-5" dirty="0">
                <a:solidFill>
                  <a:srgbClr val="292929"/>
                </a:solidFill>
                <a:latin typeface="Arial"/>
                <a:cs typeface="Arial"/>
              </a:rPr>
              <a:t>SSO </a:t>
            </a:r>
            <a:r>
              <a:rPr sz="2000" dirty="0">
                <a:solidFill>
                  <a:srgbClr val="292929"/>
                </a:solidFill>
                <a:latin typeface="Arial"/>
                <a:cs typeface="Arial"/>
              </a:rPr>
              <a:t>have the </a:t>
            </a:r>
            <a:r>
              <a:rPr sz="2000" spc="-5" dirty="0">
                <a:solidFill>
                  <a:srgbClr val="292929"/>
                </a:solidFill>
                <a:latin typeface="Arial"/>
                <a:cs typeface="Arial"/>
              </a:rPr>
              <a:t>highest </a:t>
            </a:r>
            <a:r>
              <a:rPr sz="2000" dirty="0">
                <a:solidFill>
                  <a:srgbClr val="292929"/>
                </a:solidFill>
                <a:latin typeface="Arial"/>
                <a:cs typeface="Arial"/>
              </a:rPr>
              <a:t>success rates </a:t>
            </a:r>
            <a:r>
              <a:rPr sz="2000" spc="-5" dirty="0">
                <a:solidFill>
                  <a:srgbClr val="292929"/>
                </a:solidFill>
                <a:latin typeface="Arial"/>
                <a:cs typeface="Arial"/>
              </a:rPr>
              <a:t>at 100%, with SO orbit having  </a:t>
            </a:r>
            <a:r>
              <a:rPr sz="2000" dirty="0">
                <a:solidFill>
                  <a:srgbClr val="292929"/>
                </a:solidFill>
                <a:latin typeface="Arial"/>
                <a:cs typeface="Arial"/>
              </a:rPr>
              <a:t>the lowest success rate </a:t>
            </a:r>
            <a:r>
              <a:rPr sz="2000" spc="-5" dirty="0">
                <a:solidFill>
                  <a:srgbClr val="292929"/>
                </a:solidFill>
                <a:latin typeface="Arial"/>
                <a:cs typeface="Arial"/>
              </a:rPr>
              <a:t>at </a:t>
            </a:r>
            <a:r>
              <a:rPr sz="2000" dirty="0">
                <a:solidFill>
                  <a:srgbClr val="292929"/>
                </a:solidFill>
                <a:latin typeface="Arial"/>
                <a:cs typeface="Arial"/>
              </a:rPr>
              <a:t>~50%. Orbit SO </a:t>
            </a:r>
            <a:r>
              <a:rPr sz="2000" spc="-5" dirty="0">
                <a:solidFill>
                  <a:srgbClr val="292929"/>
                </a:solidFill>
                <a:latin typeface="Arial"/>
                <a:cs typeface="Arial"/>
              </a:rPr>
              <a:t>has </a:t>
            </a:r>
            <a:r>
              <a:rPr sz="2000" dirty="0">
                <a:solidFill>
                  <a:srgbClr val="292929"/>
                </a:solidFill>
                <a:latin typeface="Arial"/>
                <a:cs typeface="Arial"/>
              </a:rPr>
              <a:t>0% success</a:t>
            </a:r>
            <a:r>
              <a:rPr sz="2000" spc="-29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92929"/>
                </a:solidFill>
                <a:latin typeface="Arial"/>
                <a:cs typeface="Arial"/>
              </a:rPr>
              <a:t>rate.</a:t>
            </a:r>
            <a:endParaRPr sz="2000">
              <a:latin typeface="Arial"/>
              <a:cs typeface="Arial"/>
            </a:endParaRPr>
          </a:p>
          <a:p>
            <a:pPr marL="241300" indent="-228600">
              <a:lnSpc>
                <a:spcPts val="2280"/>
              </a:lnSpc>
              <a:spcBef>
                <a:spcPts val="1120"/>
              </a:spcBef>
              <a:buChar char="•"/>
              <a:tabLst>
                <a:tab pos="240665" algn="l"/>
                <a:tab pos="241300" algn="l"/>
              </a:tabLst>
            </a:pPr>
            <a:r>
              <a:rPr sz="2000" dirty="0">
                <a:solidFill>
                  <a:srgbClr val="292929"/>
                </a:solidFill>
                <a:latin typeface="Arial"/>
                <a:cs typeface="Arial"/>
              </a:rPr>
              <a:t>LEO </a:t>
            </a:r>
            <a:r>
              <a:rPr sz="2000" spc="-5" dirty="0">
                <a:solidFill>
                  <a:srgbClr val="292929"/>
                </a:solidFill>
                <a:latin typeface="Arial"/>
                <a:cs typeface="Arial"/>
              </a:rPr>
              <a:t>orbit </a:t>
            </a:r>
            <a:r>
              <a:rPr sz="2000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2000" spc="-5" dirty="0">
                <a:solidFill>
                  <a:srgbClr val="292929"/>
                </a:solidFill>
                <a:latin typeface="Arial"/>
                <a:cs typeface="Arial"/>
              </a:rPr>
              <a:t>Success appears </a:t>
            </a:r>
            <a:r>
              <a:rPr sz="2000" dirty="0">
                <a:solidFill>
                  <a:srgbClr val="292929"/>
                </a:solidFill>
                <a:latin typeface="Arial"/>
                <a:cs typeface="Arial"/>
              </a:rPr>
              <a:t>related to the </a:t>
            </a:r>
            <a:r>
              <a:rPr sz="2000" spc="-5" dirty="0">
                <a:solidFill>
                  <a:srgbClr val="292929"/>
                </a:solidFill>
                <a:latin typeface="Arial"/>
                <a:cs typeface="Arial"/>
              </a:rPr>
              <a:t>number </a:t>
            </a:r>
            <a:r>
              <a:rPr sz="2000" dirty="0">
                <a:solidFill>
                  <a:srgbClr val="292929"/>
                </a:solidFill>
                <a:latin typeface="Arial"/>
                <a:cs typeface="Arial"/>
              </a:rPr>
              <a:t>of </a:t>
            </a:r>
            <a:r>
              <a:rPr sz="2000" spc="-5" dirty="0">
                <a:solidFill>
                  <a:srgbClr val="292929"/>
                </a:solidFill>
                <a:latin typeface="Arial"/>
                <a:cs typeface="Arial"/>
              </a:rPr>
              <a:t>flights; </a:t>
            </a:r>
            <a:r>
              <a:rPr sz="2000" dirty="0">
                <a:solidFill>
                  <a:srgbClr val="292929"/>
                </a:solidFill>
                <a:latin typeface="Arial"/>
                <a:cs typeface="Arial"/>
              </a:rPr>
              <a:t>on the </a:t>
            </a:r>
            <a:r>
              <a:rPr sz="2000" spc="-5" dirty="0">
                <a:solidFill>
                  <a:srgbClr val="292929"/>
                </a:solidFill>
                <a:latin typeface="Arial"/>
                <a:cs typeface="Arial"/>
              </a:rPr>
              <a:t>other hand, </a:t>
            </a:r>
            <a:r>
              <a:rPr sz="2000" dirty="0">
                <a:solidFill>
                  <a:srgbClr val="292929"/>
                </a:solidFill>
                <a:latin typeface="Arial"/>
                <a:cs typeface="Arial"/>
              </a:rPr>
              <a:t>there</a:t>
            </a:r>
            <a:r>
              <a:rPr sz="2000" spc="-21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92929"/>
                </a:solidFill>
                <a:latin typeface="Arial"/>
                <a:cs typeface="Arial"/>
              </a:rPr>
              <a:t>seems</a:t>
            </a:r>
            <a:endParaRPr sz="2000">
              <a:latin typeface="Arial"/>
              <a:cs typeface="Arial"/>
            </a:endParaRPr>
          </a:p>
          <a:p>
            <a:pPr marL="241300">
              <a:lnSpc>
                <a:spcPts val="2280"/>
              </a:lnSpc>
            </a:pPr>
            <a:r>
              <a:rPr sz="2000" dirty="0">
                <a:solidFill>
                  <a:srgbClr val="292929"/>
                </a:solidFill>
                <a:latin typeface="Arial"/>
                <a:cs typeface="Arial"/>
              </a:rPr>
              <a:t>to </a:t>
            </a:r>
            <a:r>
              <a:rPr sz="2000" spc="-5" dirty="0">
                <a:solidFill>
                  <a:srgbClr val="292929"/>
                </a:solidFill>
                <a:latin typeface="Arial"/>
                <a:cs typeface="Arial"/>
              </a:rPr>
              <a:t>be no relationship between flight number when in </a:t>
            </a:r>
            <a:r>
              <a:rPr sz="2000" dirty="0">
                <a:solidFill>
                  <a:srgbClr val="292929"/>
                </a:solidFill>
                <a:latin typeface="Arial"/>
                <a:cs typeface="Arial"/>
              </a:rPr>
              <a:t>GTO</a:t>
            </a:r>
            <a:r>
              <a:rPr sz="2000" spc="-14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Arial"/>
                <a:cs typeface="Arial"/>
              </a:rPr>
              <a:t>orbit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spc="-5" dirty="0"/>
              <a:t>56</a:t>
            </a:fld>
            <a:endParaRPr spc="-5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44246"/>
            <a:ext cx="258127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spc="-10" dirty="0"/>
              <a:t>Conclusions</a:t>
            </a:r>
            <a:endParaRPr sz="370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50545" marR="5080" indent="-228600">
              <a:lnSpc>
                <a:spcPct val="100000"/>
              </a:lnSpc>
              <a:spcBef>
                <a:spcPts val="95"/>
              </a:spcBef>
              <a:buChar char="•"/>
              <a:tabLst>
                <a:tab pos="550545" algn="l"/>
                <a:tab pos="551180" algn="l"/>
              </a:tabLst>
            </a:pPr>
            <a:r>
              <a:rPr spc="-5" dirty="0"/>
              <a:t>With heavy </a:t>
            </a:r>
            <a:r>
              <a:rPr spc="-10" dirty="0"/>
              <a:t>payloads </a:t>
            </a:r>
            <a:r>
              <a:rPr spc="-5" dirty="0"/>
              <a:t>the successful landing or positive landing rate </a:t>
            </a:r>
            <a:r>
              <a:rPr spc="-10" dirty="0"/>
              <a:t>are </a:t>
            </a:r>
            <a:r>
              <a:rPr spc="-5" dirty="0"/>
              <a:t>more for  Polar,LEO and ISS. However for GTO we cannot distinguish this well as both positive  landing rate and negative landing(unsuccessful mission) are both there</a:t>
            </a:r>
            <a:r>
              <a:rPr spc="140" dirty="0"/>
              <a:t> </a:t>
            </a:r>
            <a:r>
              <a:rPr spc="-5" dirty="0"/>
              <a:t>here</a:t>
            </a:r>
          </a:p>
          <a:p>
            <a:pPr marL="550545" indent="-228600">
              <a:lnSpc>
                <a:spcPct val="100000"/>
              </a:lnSpc>
              <a:spcBef>
                <a:spcPts val="1395"/>
              </a:spcBef>
              <a:buChar char="•"/>
              <a:tabLst>
                <a:tab pos="550545" algn="l"/>
                <a:tab pos="551180" algn="l"/>
              </a:tabLst>
            </a:pPr>
            <a:r>
              <a:rPr spc="-5" dirty="0"/>
              <a:t>Anf finally the sucess rate since 2013 kept increasing till</a:t>
            </a:r>
            <a:r>
              <a:rPr spc="75" dirty="0"/>
              <a:t> </a:t>
            </a:r>
            <a:r>
              <a:rPr spc="-5" dirty="0"/>
              <a:t>2020.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spc="-5" dirty="0"/>
              <a:t>57</a:t>
            </a:fld>
            <a:endParaRPr spc="-5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44246"/>
            <a:ext cx="430974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spc="-10" dirty="0"/>
              <a:t>Conclusions</a:t>
            </a:r>
            <a:r>
              <a:rPr sz="3700" spc="15" dirty="0"/>
              <a:t> </a:t>
            </a:r>
            <a:r>
              <a:rPr sz="3700" spc="-10" dirty="0"/>
              <a:t>Cont….</a:t>
            </a:r>
            <a:endParaRPr sz="370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799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1426235"/>
            <a:ext cx="8787130" cy="4506595"/>
          </a:xfrm>
          <a:prstGeom prst="rect">
            <a:avLst/>
          </a:prstGeom>
        </p:spPr>
        <p:txBody>
          <a:bodyPr vert="horz" wrap="square" lIns="0" tIns="1892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90"/>
              </a:spcBef>
            </a:pPr>
            <a:r>
              <a:rPr sz="2200" spc="-5" dirty="0">
                <a:solidFill>
                  <a:srgbClr val="0A48CA"/>
                </a:solidFill>
                <a:latin typeface="Arial"/>
                <a:cs typeface="Arial"/>
              </a:rPr>
              <a:t>Executive</a:t>
            </a:r>
            <a:r>
              <a:rPr sz="2200" spc="-15" dirty="0">
                <a:solidFill>
                  <a:srgbClr val="0A48CA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0A48CA"/>
                </a:solidFill>
                <a:latin typeface="Arial"/>
                <a:cs typeface="Arial"/>
              </a:rPr>
              <a:t>Summary</a:t>
            </a:r>
            <a:endParaRPr sz="22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1395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10" dirty="0">
                <a:solidFill>
                  <a:srgbClr val="292929"/>
                </a:solidFill>
                <a:latin typeface="Arial"/>
                <a:cs typeface="Arial"/>
              </a:rPr>
              <a:t>Data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collection methodology:</a:t>
            </a:r>
            <a:endParaRPr sz="2200">
              <a:latin typeface="Arial"/>
              <a:cs typeface="Arial"/>
            </a:endParaRPr>
          </a:p>
          <a:p>
            <a:pPr marL="698500" lvl="1" indent="-229235">
              <a:lnSpc>
                <a:spcPct val="100000"/>
              </a:lnSpc>
              <a:spcBef>
                <a:spcPts val="1415"/>
              </a:spcBef>
              <a:buChar char="•"/>
              <a:tabLst>
                <a:tab pos="697865" algn="l"/>
                <a:tab pos="699135" algn="l"/>
              </a:tabLst>
            </a:pPr>
            <a:r>
              <a:rPr sz="1900" spc="-10" dirty="0">
                <a:solidFill>
                  <a:srgbClr val="767070"/>
                </a:solidFill>
                <a:latin typeface="Arial"/>
                <a:cs typeface="Arial"/>
              </a:rPr>
              <a:t>Describes </a:t>
            </a:r>
            <a:r>
              <a:rPr sz="1900" spc="-5" dirty="0">
                <a:solidFill>
                  <a:srgbClr val="767070"/>
                </a:solidFill>
                <a:latin typeface="Arial"/>
                <a:cs typeface="Arial"/>
              </a:rPr>
              <a:t>how data sets were</a:t>
            </a:r>
            <a:r>
              <a:rPr sz="1900" spc="105" dirty="0">
                <a:solidFill>
                  <a:srgbClr val="767070"/>
                </a:solidFill>
                <a:latin typeface="Arial"/>
                <a:cs typeface="Arial"/>
              </a:rPr>
              <a:t> </a:t>
            </a:r>
            <a:r>
              <a:rPr sz="1900" spc="-10" dirty="0">
                <a:solidFill>
                  <a:srgbClr val="767070"/>
                </a:solidFill>
                <a:latin typeface="Arial"/>
                <a:cs typeface="Arial"/>
              </a:rPr>
              <a:t>collected</a:t>
            </a:r>
            <a:endParaRPr sz="19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1395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Perform data</a:t>
            </a:r>
            <a:r>
              <a:rPr sz="2200" spc="3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wrangling</a:t>
            </a:r>
            <a:endParaRPr sz="2200">
              <a:latin typeface="Arial"/>
              <a:cs typeface="Arial"/>
            </a:endParaRPr>
          </a:p>
          <a:p>
            <a:pPr marL="698500" lvl="1" indent="-229235">
              <a:lnSpc>
                <a:spcPct val="100000"/>
              </a:lnSpc>
              <a:spcBef>
                <a:spcPts val="1405"/>
              </a:spcBef>
              <a:buChar char="•"/>
              <a:tabLst>
                <a:tab pos="697865" algn="l"/>
                <a:tab pos="699135" algn="l"/>
              </a:tabLst>
            </a:pPr>
            <a:r>
              <a:rPr sz="1900" spc="-10" dirty="0">
                <a:solidFill>
                  <a:srgbClr val="767070"/>
                </a:solidFill>
                <a:latin typeface="Arial"/>
                <a:cs typeface="Arial"/>
              </a:rPr>
              <a:t>Describes </a:t>
            </a:r>
            <a:r>
              <a:rPr sz="1900" spc="-5" dirty="0">
                <a:solidFill>
                  <a:srgbClr val="767070"/>
                </a:solidFill>
                <a:latin typeface="Arial"/>
                <a:cs typeface="Arial"/>
              </a:rPr>
              <a:t>how data were</a:t>
            </a:r>
            <a:r>
              <a:rPr sz="1900" spc="95" dirty="0">
                <a:solidFill>
                  <a:srgbClr val="767070"/>
                </a:solidFill>
                <a:latin typeface="Arial"/>
                <a:cs typeface="Arial"/>
              </a:rPr>
              <a:t> </a:t>
            </a:r>
            <a:r>
              <a:rPr sz="1900" spc="-10" dirty="0">
                <a:solidFill>
                  <a:srgbClr val="767070"/>
                </a:solidFill>
                <a:latin typeface="Arial"/>
                <a:cs typeface="Arial"/>
              </a:rPr>
              <a:t>processed</a:t>
            </a:r>
            <a:endParaRPr sz="19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139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Perform exploratory data analysis (EDA) using visualization </a:t>
            </a:r>
            <a:r>
              <a:rPr sz="2200" spc="-10" dirty="0">
                <a:solidFill>
                  <a:srgbClr val="292929"/>
                </a:solidFill>
                <a:latin typeface="Arial"/>
                <a:cs typeface="Arial"/>
              </a:rPr>
              <a:t>and</a:t>
            </a:r>
            <a:r>
              <a:rPr sz="2200" spc="12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SQL</a:t>
            </a:r>
            <a:endParaRPr sz="22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1405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Perform interactive visual analytics using Folium </a:t>
            </a:r>
            <a:r>
              <a:rPr sz="2200" spc="-10" dirty="0">
                <a:solidFill>
                  <a:srgbClr val="292929"/>
                </a:solidFill>
                <a:latin typeface="Arial"/>
                <a:cs typeface="Arial"/>
              </a:rPr>
              <a:t>and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Plotly</a:t>
            </a:r>
            <a:r>
              <a:rPr sz="2200" spc="114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Dash</a:t>
            </a:r>
            <a:endParaRPr sz="22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1395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Perform predictive analysis using classification</a:t>
            </a:r>
            <a:r>
              <a:rPr sz="2200" spc="-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models</a:t>
            </a:r>
            <a:endParaRPr sz="2200">
              <a:latin typeface="Arial"/>
              <a:cs typeface="Arial"/>
            </a:endParaRPr>
          </a:p>
          <a:p>
            <a:pPr marL="698500" lvl="1" indent="-229235">
              <a:lnSpc>
                <a:spcPct val="100000"/>
              </a:lnSpc>
              <a:spcBef>
                <a:spcPts val="1415"/>
              </a:spcBef>
              <a:buChar char="•"/>
              <a:tabLst>
                <a:tab pos="697865" algn="l"/>
                <a:tab pos="699135" algn="l"/>
              </a:tabLst>
            </a:pPr>
            <a:r>
              <a:rPr sz="1900" spc="-10" dirty="0">
                <a:solidFill>
                  <a:srgbClr val="767070"/>
                </a:solidFill>
                <a:latin typeface="Arial"/>
                <a:cs typeface="Arial"/>
              </a:rPr>
              <a:t>How </a:t>
            </a:r>
            <a:r>
              <a:rPr sz="1900" spc="-5" dirty="0">
                <a:solidFill>
                  <a:srgbClr val="767070"/>
                </a:solidFill>
                <a:latin typeface="Arial"/>
                <a:cs typeface="Arial"/>
              </a:rPr>
              <a:t>to build, tune, evaluate classification</a:t>
            </a:r>
            <a:r>
              <a:rPr sz="1900" spc="145" dirty="0">
                <a:solidFill>
                  <a:srgbClr val="767070"/>
                </a:solidFill>
                <a:latin typeface="Arial"/>
                <a:cs typeface="Arial"/>
              </a:rPr>
              <a:t> </a:t>
            </a:r>
            <a:r>
              <a:rPr sz="1900" spc="-10" dirty="0">
                <a:solidFill>
                  <a:srgbClr val="767070"/>
                </a:solidFill>
                <a:latin typeface="Arial"/>
                <a:cs typeface="Arial"/>
              </a:rPr>
              <a:t>models</a:t>
            </a:r>
            <a:endParaRPr sz="19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215751" y="6071478"/>
            <a:ext cx="189230" cy="297180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sz="1600" spc="-5" dirty="0">
                <a:solidFill>
                  <a:srgbClr val="1C7CDB"/>
                </a:solidFill>
                <a:latin typeface="Arial"/>
                <a:cs typeface="Arial"/>
              </a:rPr>
              <a:t>6</a:t>
            </a:fld>
            <a:endParaRPr sz="16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44246"/>
            <a:ext cx="271399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spc="-5" dirty="0"/>
              <a:t>Methodology</a:t>
            </a:r>
            <a:endParaRPr sz="37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1528317"/>
            <a:ext cx="10339070" cy="39141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Char char="•"/>
              <a:tabLst>
                <a:tab pos="240665" algn="l"/>
                <a:tab pos="241300" algn="l"/>
                <a:tab pos="2106295" algn="l"/>
              </a:tabLst>
            </a:pP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Description</a:t>
            </a:r>
            <a:r>
              <a:rPr sz="2200" spc="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of	</a:t>
            </a:r>
            <a:r>
              <a:rPr sz="2200" spc="-10" dirty="0">
                <a:solidFill>
                  <a:srgbClr val="292929"/>
                </a:solidFill>
                <a:latin typeface="Arial"/>
                <a:cs typeface="Arial"/>
              </a:rPr>
              <a:t>how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SpaceX Falcon9 data </a:t>
            </a:r>
            <a:r>
              <a:rPr sz="2200" spc="-10" dirty="0">
                <a:solidFill>
                  <a:srgbClr val="292929"/>
                </a:solidFill>
                <a:latin typeface="Arial"/>
                <a:cs typeface="Arial"/>
              </a:rPr>
              <a:t>was</a:t>
            </a:r>
            <a:r>
              <a:rPr sz="2200" spc="6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collected.</a:t>
            </a:r>
            <a:endParaRPr sz="2200">
              <a:latin typeface="Arial"/>
              <a:cs typeface="Arial"/>
            </a:endParaRPr>
          </a:p>
          <a:p>
            <a:pPr marL="698500" marR="5080" lvl="1" indent="-228600">
              <a:lnSpc>
                <a:spcPct val="100000"/>
              </a:lnSpc>
              <a:spcBef>
                <a:spcPts val="1410"/>
              </a:spcBef>
              <a:buChar char="•"/>
              <a:tabLst>
                <a:tab pos="697865" algn="l"/>
                <a:tab pos="699135" algn="l"/>
              </a:tabLst>
            </a:pPr>
            <a:r>
              <a:rPr sz="1800" spc="-5" dirty="0">
                <a:solidFill>
                  <a:srgbClr val="292929"/>
                </a:solidFill>
                <a:latin typeface="Arial"/>
                <a:cs typeface="Arial"/>
              </a:rPr>
              <a:t>Data was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first </a:t>
            </a:r>
            <a:r>
              <a:rPr sz="1800" spc="-10" dirty="0">
                <a:solidFill>
                  <a:srgbClr val="292929"/>
                </a:solidFill>
                <a:latin typeface="Arial"/>
                <a:cs typeface="Arial"/>
              </a:rPr>
              <a:t>collected </a:t>
            </a:r>
            <a:r>
              <a:rPr sz="1800" spc="-5" dirty="0">
                <a:solidFill>
                  <a:srgbClr val="292929"/>
                </a:solidFill>
                <a:latin typeface="Arial"/>
                <a:cs typeface="Arial"/>
              </a:rPr>
              <a:t>using SpaceX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API (a </a:t>
            </a:r>
            <a:r>
              <a:rPr sz="1800" spc="-5" dirty="0">
                <a:solidFill>
                  <a:srgbClr val="292929"/>
                </a:solidFill>
                <a:latin typeface="Arial"/>
                <a:cs typeface="Arial"/>
              </a:rPr>
              <a:t>RESTful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API) </a:t>
            </a:r>
            <a:r>
              <a:rPr sz="1800" spc="-5" dirty="0">
                <a:solidFill>
                  <a:srgbClr val="292929"/>
                </a:solidFill>
                <a:latin typeface="Arial"/>
                <a:cs typeface="Arial"/>
              </a:rPr>
              <a:t>by making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a </a:t>
            </a:r>
            <a:r>
              <a:rPr sz="1800" spc="-5" dirty="0">
                <a:solidFill>
                  <a:srgbClr val="292929"/>
                </a:solidFill>
                <a:latin typeface="Arial"/>
                <a:cs typeface="Arial"/>
              </a:rPr>
              <a:t>get request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to </a:t>
            </a:r>
            <a:r>
              <a:rPr sz="1800" spc="-5" dirty="0">
                <a:solidFill>
                  <a:srgbClr val="292929"/>
                </a:solidFill>
                <a:latin typeface="Arial"/>
                <a:cs typeface="Arial"/>
              </a:rPr>
              <a:t>the  SpaceX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API. This </a:t>
            </a:r>
            <a:r>
              <a:rPr sz="1800" spc="-5" dirty="0">
                <a:solidFill>
                  <a:srgbClr val="292929"/>
                </a:solidFill>
                <a:latin typeface="Arial"/>
                <a:cs typeface="Arial"/>
              </a:rPr>
              <a:t>was done by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first </a:t>
            </a:r>
            <a:r>
              <a:rPr sz="1800" spc="-5" dirty="0">
                <a:solidFill>
                  <a:srgbClr val="292929"/>
                </a:solidFill>
                <a:latin typeface="Arial"/>
                <a:cs typeface="Arial"/>
              </a:rPr>
              <a:t>defining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a </a:t>
            </a:r>
            <a:r>
              <a:rPr sz="1800" spc="-5" dirty="0">
                <a:solidFill>
                  <a:srgbClr val="292929"/>
                </a:solidFill>
                <a:latin typeface="Arial"/>
                <a:cs typeface="Arial"/>
              </a:rPr>
              <a:t>series </a:t>
            </a:r>
            <a:r>
              <a:rPr sz="1800" spc="-10" dirty="0">
                <a:solidFill>
                  <a:srgbClr val="292929"/>
                </a:solidFill>
                <a:latin typeface="Arial"/>
                <a:cs typeface="Arial"/>
              </a:rPr>
              <a:t>helper </a:t>
            </a:r>
            <a:r>
              <a:rPr sz="1800" spc="-5" dirty="0">
                <a:solidFill>
                  <a:srgbClr val="292929"/>
                </a:solidFill>
                <a:latin typeface="Arial"/>
                <a:cs typeface="Arial"/>
              </a:rPr>
              <a:t>functions that </a:t>
            </a:r>
            <a:r>
              <a:rPr sz="1800" spc="-10" dirty="0">
                <a:solidFill>
                  <a:srgbClr val="292929"/>
                </a:solidFill>
                <a:latin typeface="Arial"/>
                <a:cs typeface="Arial"/>
              </a:rPr>
              <a:t>would </a:t>
            </a:r>
            <a:r>
              <a:rPr sz="1800" spc="-5" dirty="0">
                <a:solidFill>
                  <a:srgbClr val="292929"/>
                </a:solidFill>
                <a:latin typeface="Arial"/>
                <a:cs typeface="Arial"/>
              </a:rPr>
              <a:t>help in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1800" spc="-5" dirty="0">
                <a:solidFill>
                  <a:srgbClr val="292929"/>
                </a:solidFill>
                <a:latin typeface="Arial"/>
                <a:cs typeface="Arial"/>
              </a:rPr>
              <a:t>use  of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the API to </a:t>
            </a:r>
            <a:r>
              <a:rPr sz="1800" spc="-5" dirty="0">
                <a:solidFill>
                  <a:srgbClr val="292929"/>
                </a:solidFill>
                <a:latin typeface="Arial"/>
                <a:cs typeface="Arial"/>
              </a:rPr>
              <a:t>extract information using identification numbers in the launch data </a:t>
            </a:r>
            <a:r>
              <a:rPr sz="1800" spc="-10" dirty="0">
                <a:solidFill>
                  <a:srgbClr val="292929"/>
                </a:solidFill>
                <a:latin typeface="Arial"/>
                <a:cs typeface="Arial"/>
              </a:rPr>
              <a:t>and </a:t>
            </a:r>
            <a:r>
              <a:rPr sz="1800" spc="-5" dirty="0">
                <a:solidFill>
                  <a:srgbClr val="292929"/>
                </a:solidFill>
                <a:latin typeface="Arial"/>
                <a:cs typeface="Arial"/>
              </a:rPr>
              <a:t>then  requesting rocket launch data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from the SpaceX API</a:t>
            </a:r>
            <a:r>
              <a:rPr sz="1800" spc="2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"/>
                <a:cs typeface="Arial"/>
              </a:rPr>
              <a:t>url.</a:t>
            </a:r>
            <a:endParaRPr sz="1800">
              <a:latin typeface="Arial"/>
              <a:cs typeface="Arial"/>
            </a:endParaRPr>
          </a:p>
          <a:p>
            <a:pPr marL="698500" marR="474345" lvl="1" indent="-228600" algn="just">
              <a:lnSpc>
                <a:spcPct val="100000"/>
              </a:lnSpc>
              <a:spcBef>
                <a:spcPts val="1405"/>
              </a:spcBef>
              <a:buChar char="•"/>
              <a:tabLst>
                <a:tab pos="699135" algn="l"/>
              </a:tabLst>
            </a:pPr>
            <a:r>
              <a:rPr sz="1800" spc="-5" dirty="0">
                <a:solidFill>
                  <a:srgbClr val="292929"/>
                </a:solidFill>
                <a:latin typeface="Arial"/>
                <a:cs typeface="Arial"/>
              </a:rPr>
              <a:t>Finally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to make the </a:t>
            </a:r>
            <a:r>
              <a:rPr sz="1800" spc="-5" dirty="0">
                <a:solidFill>
                  <a:srgbClr val="292929"/>
                </a:solidFill>
                <a:latin typeface="Arial"/>
                <a:cs typeface="Arial"/>
              </a:rPr>
              <a:t>requested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JSON </a:t>
            </a:r>
            <a:r>
              <a:rPr sz="1800" spc="-5" dirty="0">
                <a:solidFill>
                  <a:srgbClr val="292929"/>
                </a:solidFill>
                <a:latin typeface="Arial"/>
                <a:cs typeface="Arial"/>
              </a:rPr>
              <a:t>results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more </a:t>
            </a:r>
            <a:r>
              <a:rPr sz="1800" spc="-5" dirty="0">
                <a:solidFill>
                  <a:srgbClr val="292929"/>
                </a:solidFill>
                <a:latin typeface="Arial"/>
                <a:cs typeface="Arial"/>
              </a:rPr>
              <a:t>consistent,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1800" spc="-5" dirty="0">
                <a:solidFill>
                  <a:srgbClr val="292929"/>
                </a:solidFill>
                <a:latin typeface="Arial"/>
                <a:cs typeface="Arial"/>
              </a:rPr>
              <a:t>SpaceX launch data was  requested </a:t>
            </a:r>
            <a:r>
              <a:rPr sz="1800" spc="-10" dirty="0">
                <a:solidFill>
                  <a:srgbClr val="292929"/>
                </a:solidFill>
                <a:latin typeface="Arial"/>
                <a:cs typeface="Arial"/>
              </a:rPr>
              <a:t>and </a:t>
            </a:r>
            <a:r>
              <a:rPr sz="1800" spc="-5" dirty="0">
                <a:solidFill>
                  <a:srgbClr val="292929"/>
                </a:solidFill>
                <a:latin typeface="Arial"/>
                <a:cs typeface="Arial"/>
              </a:rPr>
              <a:t>parsed using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the GET </a:t>
            </a:r>
            <a:r>
              <a:rPr sz="1800" spc="-5" dirty="0">
                <a:solidFill>
                  <a:srgbClr val="292929"/>
                </a:solidFill>
                <a:latin typeface="Arial"/>
                <a:cs typeface="Arial"/>
              </a:rPr>
              <a:t>request and then decoded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1800" spc="-5" dirty="0">
                <a:solidFill>
                  <a:srgbClr val="292929"/>
                </a:solidFill>
                <a:latin typeface="Arial"/>
                <a:cs typeface="Arial"/>
              </a:rPr>
              <a:t>response content as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a  Json </a:t>
            </a:r>
            <a:r>
              <a:rPr sz="1800" spc="-5" dirty="0">
                <a:solidFill>
                  <a:srgbClr val="292929"/>
                </a:solidFill>
                <a:latin typeface="Arial"/>
                <a:cs typeface="Arial"/>
              </a:rPr>
              <a:t>result which was then converted into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a </a:t>
            </a:r>
            <a:r>
              <a:rPr sz="1800" spc="-5" dirty="0">
                <a:solidFill>
                  <a:srgbClr val="292929"/>
                </a:solidFill>
                <a:latin typeface="Arial"/>
                <a:cs typeface="Arial"/>
              </a:rPr>
              <a:t>Pandas data</a:t>
            </a:r>
            <a:r>
              <a:rPr sz="1800" spc="5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"/>
                <a:cs typeface="Arial"/>
              </a:rPr>
              <a:t>frame.</a:t>
            </a:r>
            <a:endParaRPr sz="1800">
              <a:latin typeface="Arial"/>
              <a:cs typeface="Arial"/>
            </a:endParaRPr>
          </a:p>
          <a:p>
            <a:pPr marL="698500" marR="246379" lvl="1" indent="-228600">
              <a:lnSpc>
                <a:spcPct val="100000"/>
              </a:lnSpc>
              <a:spcBef>
                <a:spcPts val="1405"/>
              </a:spcBef>
              <a:buChar char="•"/>
              <a:tabLst>
                <a:tab pos="697865" algn="l"/>
                <a:tab pos="699135" algn="l"/>
              </a:tabLst>
            </a:pP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Also </a:t>
            </a:r>
            <a:r>
              <a:rPr sz="1800" spc="-5" dirty="0">
                <a:solidFill>
                  <a:srgbClr val="292929"/>
                </a:solidFill>
                <a:latin typeface="Arial"/>
                <a:cs typeface="Arial"/>
              </a:rPr>
              <a:t>performed web scraping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to </a:t>
            </a:r>
            <a:r>
              <a:rPr sz="1800" spc="-5" dirty="0">
                <a:solidFill>
                  <a:srgbClr val="292929"/>
                </a:solidFill>
                <a:latin typeface="Arial"/>
                <a:cs typeface="Arial"/>
              </a:rPr>
              <a:t>collect Falcon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9 </a:t>
            </a:r>
            <a:r>
              <a:rPr sz="1800" spc="-5" dirty="0">
                <a:solidFill>
                  <a:srgbClr val="292929"/>
                </a:solidFill>
                <a:latin typeface="Arial"/>
                <a:cs typeface="Arial"/>
              </a:rPr>
              <a:t>historical launch records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from a </a:t>
            </a:r>
            <a:r>
              <a:rPr sz="1800" spc="-5" dirty="0">
                <a:solidFill>
                  <a:srgbClr val="292929"/>
                </a:solidFill>
                <a:latin typeface="Arial"/>
                <a:cs typeface="Arial"/>
              </a:rPr>
              <a:t>Wikipedia  page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titled</a:t>
            </a:r>
            <a:r>
              <a:rPr sz="1800" dirty="0">
                <a:solidFill>
                  <a:srgbClr val="0462C1"/>
                </a:solidFill>
                <a:latin typeface="Arial"/>
                <a:cs typeface="Arial"/>
              </a:rPr>
              <a:t> </a:t>
            </a:r>
            <a:r>
              <a:rPr sz="1800" u="sng" spc="-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2"/>
              </a:rPr>
              <a:t>List of Falcon </a:t>
            </a:r>
            <a:r>
              <a:rPr sz="1800" u="sng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2"/>
              </a:rPr>
              <a:t>9 </a:t>
            </a:r>
            <a:r>
              <a:rPr sz="1800" u="sng" spc="-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2"/>
              </a:rPr>
              <a:t>and Falcon Heavy launches</a:t>
            </a:r>
            <a:r>
              <a:rPr sz="1800" spc="-5" dirty="0">
                <a:solidFill>
                  <a:srgbClr val="0462C1"/>
                </a:solidFill>
                <a:latin typeface="Arial"/>
                <a:cs typeface="Arial"/>
                <a:hlinkClick r:id="rId2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"/>
                <a:cs typeface="Arial"/>
              </a:rPr>
              <a:t>of the launch records are stored in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a  </a:t>
            </a:r>
            <a:r>
              <a:rPr sz="1800" spc="-5" dirty="0">
                <a:solidFill>
                  <a:srgbClr val="292929"/>
                </a:solidFill>
                <a:latin typeface="Arial"/>
                <a:cs typeface="Arial"/>
              </a:rPr>
              <a:t>HTML. Using BeautifulSoup </a:t>
            </a:r>
            <a:r>
              <a:rPr sz="1800" spc="-10" dirty="0">
                <a:solidFill>
                  <a:srgbClr val="292929"/>
                </a:solidFill>
                <a:latin typeface="Arial"/>
                <a:cs typeface="Arial"/>
              </a:rPr>
              <a:t>and </a:t>
            </a:r>
            <a:r>
              <a:rPr sz="1800" spc="-5" dirty="0">
                <a:solidFill>
                  <a:srgbClr val="292929"/>
                </a:solidFill>
                <a:latin typeface="Arial"/>
                <a:cs typeface="Arial"/>
              </a:rPr>
              <a:t>request Libraries,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I </a:t>
            </a:r>
            <a:r>
              <a:rPr sz="1800" spc="-5" dirty="0">
                <a:solidFill>
                  <a:srgbClr val="292929"/>
                </a:solidFill>
                <a:latin typeface="Arial"/>
                <a:cs typeface="Arial"/>
              </a:rPr>
              <a:t>extract the Falcon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9 </a:t>
            </a:r>
            <a:r>
              <a:rPr sz="1800" spc="-5" dirty="0">
                <a:solidFill>
                  <a:srgbClr val="292929"/>
                </a:solidFill>
                <a:latin typeface="Arial"/>
                <a:cs typeface="Arial"/>
              </a:rPr>
              <a:t>launch HTML table  records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from the </a:t>
            </a:r>
            <a:r>
              <a:rPr sz="1800" spc="-5" dirty="0">
                <a:solidFill>
                  <a:srgbClr val="292929"/>
                </a:solidFill>
                <a:latin typeface="Arial"/>
                <a:cs typeface="Arial"/>
              </a:rPr>
              <a:t>Wikipedia </a:t>
            </a:r>
            <a:r>
              <a:rPr sz="1800" spc="-10" dirty="0">
                <a:solidFill>
                  <a:srgbClr val="292929"/>
                </a:solidFill>
                <a:latin typeface="Arial"/>
                <a:cs typeface="Arial"/>
              </a:rPr>
              <a:t>page, </a:t>
            </a:r>
            <a:r>
              <a:rPr sz="1800" spc="-5" dirty="0">
                <a:solidFill>
                  <a:srgbClr val="292929"/>
                </a:solidFill>
                <a:latin typeface="Arial"/>
                <a:cs typeface="Arial"/>
              </a:rPr>
              <a:t>Parsed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1800" spc="-5" dirty="0">
                <a:solidFill>
                  <a:srgbClr val="292929"/>
                </a:solidFill>
                <a:latin typeface="Arial"/>
                <a:cs typeface="Arial"/>
              </a:rPr>
              <a:t>table and converted it into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a </a:t>
            </a:r>
            <a:r>
              <a:rPr sz="1800" spc="-5" dirty="0">
                <a:solidFill>
                  <a:srgbClr val="292929"/>
                </a:solidFill>
                <a:latin typeface="Arial"/>
                <a:cs typeface="Arial"/>
              </a:rPr>
              <a:t>Pandas data</a:t>
            </a:r>
            <a:r>
              <a:rPr sz="1800" spc="11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frame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215751" y="6071478"/>
            <a:ext cx="189230" cy="297180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sz="1600" spc="-5" dirty="0">
                <a:solidFill>
                  <a:srgbClr val="1C7CDB"/>
                </a:solidFill>
                <a:latin typeface="Arial"/>
                <a:cs typeface="Arial"/>
              </a:rPr>
              <a:t>7</a:t>
            </a:fld>
            <a:endParaRPr sz="16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44246"/>
            <a:ext cx="320865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spc="-10" dirty="0"/>
              <a:t>Data</a:t>
            </a:r>
            <a:r>
              <a:rPr sz="3700" spc="-40" dirty="0"/>
              <a:t> </a:t>
            </a:r>
            <a:r>
              <a:rPr sz="3700" spc="-10" dirty="0"/>
              <a:t>Collection</a:t>
            </a:r>
            <a:endParaRPr sz="37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899566" y="1766697"/>
            <a:ext cx="4378960" cy="19367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ts val="2050"/>
              </a:lnSpc>
              <a:spcBef>
                <a:spcPts val="95"/>
              </a:spcBef>
              <a:buChar char="•"/>
              <a:tabLst>
                <a:tab pos="240665" algn="l"/>
                <a:tab pos="241300" algn="l"/>
              </a:tabLst>
            </a:pPr>
            <a:r>
              <a:rPr sz="1900" spc="-10" dirty="0">
                <a:solidFill>
                  <a:srgbClr val="292929"/>
                </a:solidFill>
                <a:latin typeface="Arial"/>
                <a:cs typeface="Arial"/>
              </a:rPr>
              <a:t>Data </a:t>
            </a:r>
            <a:r>
              <a:rPr sz="1900" spc="-5" dirty="0">
                <a:solidFill>
                  <a:srgbClr val="292929"/>
                </a:solidFill>
                <a:latin typeface="Arial"/>
                <a:cs typeface="Arial"/>
              </a:rPr>
              <a:t>collected </a:t>
            </a:r>
            <a:r>
              <a:rPr sz="1900" spc="-10" dirty="0">
                <a:solidFill>
                  <a:srgbClr val="292929"/>
                </a:solidFill>
                <a:latin typeface="Arial"/>
                <a:cs typeface="Arial"/>
              </a:rPr>
              <a:t>using </a:t>
            </a:r>
            <a:r>
              <a:rPr sz="1900" spc="-5" dirty="0">
                <a:solidFill>
                  <a:srgbClr val="292929"/>
                </a:solidFill>
                <a:latin typeface="Arial"/>
                <a:cs typeface="Arial"/>
              </a:rPr>
              <a:t>SpaceX </a:t>
            </a:r>
            <a:r>
              <a:rPr sz="1900" spc="-10" dirty="0">
                <a:solidFill>
                  <a:srgbClr val="292929"/>
                </a:solidFill>
                <a:latin typeface="Arial"/>
                <a:cs typeface="Arial"/>
              </a:rPr>
              <a:t>API</a:t>
            </a:r>
            <a:r>
              <a:rPr sz="1900" spc="1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900" spc="-5" dirty="0">
                <a:solidFill>
                  <a:srgbClr val="292929"/>
                </a:solidFill>
                <a:latin typeface="Arial"/>
                <a:cs typeface="Arial"/>
              </a:rPr>
              <a:t>(a</a:t>
            </a:r>
            <a:endParaRPr sz="1900">
              <a:latin typeface="Arial"/>
              <a:cs typeface="Arial"/>
            </a:endParaRPr>
          </a:p>
          <a:p>
            <a:pPr marL="241300">
              <a:lnSpc>
                <a:spcPts val="1825"/>
              </a:lnSpc>
            </a:pPr>
            <a:r>
              <a:rPr sz="1900" spc="-10" dirty="0">
                <a:solidFill>
                  <a:srgbClr val="292929"/>
                </a:solidFill>
                <a:latin typeface="Arial"/>
                <a:cs typeface="Arial"/>
              </a:rPr>
              <a:t>RESTful </a:t>
            </a:r>
            <a:r>
              <a:rPr sz="1900" spc="-5" dirty="0">
                <a:solidFill>
                  <a:srgbClr val="292929"/>
                </a:solidFill>
                <a:latin typeface="Arial"/>
                <a:cs typeface="Arial"/>
              </a:rPr>
              <a:t>API) by making a get</a:t>
            </a:r>
            <a:r>
              <a:rPr sz="1900" spc="6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900" spc="-10" dirty="0">
                <a:solidFill>
                  <a:srgbClr val="292929"/>
                </a:solidFill>
                <a:latin typeface="Arial"/>
                <a:cs typeface="Arial"/>
              </a:rPr>
              <a:t>request</a:t>
            </a:r>
            <a:endParaRPr sz="1900">
              <a:latin typeface="Arial"/>
              <a:cs typeface="Arial"/>
            </a:endParaRPr>
          </a:p>
          <a:p>
            <a:pPr marL="241300" marR="5080">
              <a:lnSpc>
                <a:spcPct val="80000"/>
              </a:lnSpc>
              <a:spcBef>
                <a:spcPts val="225"/>
              </a:spcBef>
            </a:pPr>
            <a:r>
              <a:rPr sz="1900" spc="-5" dirty="0">
                <a:solidFill>
                  <a:srgbClr val="292929"/>
                </a:solidFill>
                <a:latin typeface="Arial"/>
                <a:cs typeface="Arial"/>
              </a:rPr>
              <a:t>to the SpaceX </a:t>
            </a:r>
            <a:r>
              <a:rPr sz="1900" spc="-10" dirty="0">
                <a:solidFill>
                  <a:srgbClr val="292929"/>
                </a:solidFill>
                <a:latin typeface="Arial"/>
                <a:cs typeface="Arial"/>
              </a:rPr>
              <a:t>API </a:t>
            </a:r>
            <a:r>
              <a:rPr sz="1900" spc="-5" dirty="0">
                <a:solidFill>
                  <a:srgbClr val="292929"/>
                </a:solidFill>
                <a:latin typeface="Arial"/>
                <a:cs typeface="Arial"/>
              </a:rPr>
              <a:t>then requested and  parsed the SpaceX </a:t>
            </a:r>
            <a:r>
              <a:rPr sz="1900" spc="-10" dirty="0">
                <a:solidFill>
                  <a:srgbClr val="292929"/>
                </a:solidFill>
                <a:latin typeface="Arial"/>
                <a:cs typeface="Arial"/>
              </a:rPr>
              <a:t>launch data using  </a:t>
            </a:r>
            <a:r>
              <a:rPr sz="1900" spc="-5" dirty="0">
                <a:solidFill>
                  <a:srgbClr val="292929"/>
                </a:solidFill>
                <a:latin typeface="Arial"/>
                <a:cs typeface="Arial"/>
              </a:rPr>
              <a:t>the GET request </a:t>
            </a:r>
            <a:r>
              <a:rPr sz="1900" spc="-10" dirty="0">
                <a:solidFill>
                  <a:srgbClr val="292929"/>
                </a:solidFill>
                <a:latin typeface="Arial"/>
                <a:cs typeface="Arial"/>
              </a:rPr>
              <a:t>and decoded </a:t>
            </a:r>
            <a:r>
              <a:rPr sz="1900" spc="-5" dirty="0">
                <a:solidFill>
                  <a:srgbClr val="292929"/>
                </a:solidFill>
                <a:latin typeface="Arial"/>
                <a:cs typeface="Arial"/>
              </a:rPr>
              <a:t>the  response content as a Json result  which was then converted into a  Pandas </a:t>
            </a:r>
            <a:r>
              <a:rPr sz="1900" spc="-10" dirty="0">
                <a:solidFill>
                  <a:srgbClr val="292929"/>
                </a:solidFill>
                <a:latin typeface="Arial"/>
                <a:cs typeface="Arial"/>
              </a:rPr>
              <a:t>data</a:t>
            </a:r>
            <a:r>
              <a:rPr sz="1900" spc="3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900" spc="-5" dirty="0">
                <a:solidFill>
                  <a:srgbClr val="292929"/>
                </a:solidFill>
                <a:latin typeface="Arial"/>
                <a:cs typeface="Arial"/>
              </a:rPr>
              <a:t>frame</a:t>
            </a:r>
            <a:endParaRPr sz="19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91897" y="4207002"/>
            <a:ext cx="4660289" cy="1561005"/>
          </a:xfrm>
          <a:prstGeom prst="rect">
            <a:avLst/>
          </a:prstGeom>
        </p:spPr>
        <p:txBody>
          <a:bodyPr vert="horz" wrap="square" lIns="0" tIns="68580" rIns="0" bIns="0" rtlCol="0">
            <a:spAutoFit/>
          </a:bodyPr>
          <a:lstStyle/>
          <a:p>
            <a:pPr marL="227965" marR="112395" indent="-227965">
              <a:lnSpc>
                <a:spcPts val="1820"/>
              </a:lnSpc>
              <a:spcBef>
                <a:spcPts val="540"/>
              </a:spcBef>
              <a:buChar char="•"/>
              <a:tabLst>
                <a:tab pos="227965" algn="l"/>
                <a:tab pos="228600" algn="l"/>
              </a:tabLst>
            </a:pPr>
            <a:r>
              <a:rPr sz="1900" spc="-10" dirty="0">
                <a:solidFill>
                  <a:srgbClr val="292929"/>
                </a:solidFill>
                <a:latin typeface="Arial"/>
                <a:cs typeface="Arial"/>
              </a:rPr>
              <a:t>Here </a:t>
            </a:r>
            <a:r>
              <a:rPr sz="1900" spc="-5" dirty="0">
                <a:solidFill>
                  <a:srgbClr val="292929"/>
                </a:solidFill>
                <a:latin typeface="Arial"/>
                <a:cs typeface="Arial"/>
              </a:rPr>
              <a:t>is the </a:t>
            </a:r>
            <a:r>
              <a:rPr sz="1900" spc="-10" dirty="0">
                <a:solidFill>
                  <a:srgbClr val="292929"/>
                </a:solidFill>
                <a:latin typeface="Arial"/>
                <a:cs typeface="Arial"/>
              </a:rPr>
              <a:t>GitHub URL </a:t>
            </a:r>
            <a:r>
              <a:rPr sz="1900" spc="-5" dirty="0">
                <a:solidFill>
                  <a:srgbClr val="292929"/>
                </a:solidFill>
                <a:latin typeface="Arial"/>
                <a:cs typeface="Arial"/>
              </a:rPr>
              <a:t>of the  completed SpaceX </a:t>
            </a:r>
            <a:r>
              <a:rPr sz="1900" spc="-10" dirty="0">
                <a:solidFill>
                  <a:srgbClr val="292929"/>
                </a:solidFill>
                <a:latin typeface="Arial"/>
                <a:cs typeface="Arial"/>
              </a:rPr>
              <a:t>API </a:t>
            </a:r>
            <a:r>
              <a:rPr sz="1900" spc="-5" dirty="0">
                <a:solidFill>
                  <a:srgbClr val="292929"/>
                </a:solidFill>
                <a:latin typeface="Arial"/>
                <a:cs typeface="Arial"/>
              </a:rPr>
              <a:t>calls</a:t>
            </a:r>
            <a:r>
              <a:rPr sz="1900" spc="5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900" spc="-10" dirty="0">
                <a:solidFill>
                  <a:srgbClr val="292929"/>
                </a:solidFill>
                <a:latin typeface="Arial"/>
                <a:cs typeface="Arial"/>
              </a:rPr>
              <a:t>notebook</a:t>
            </a:r>
            <a:endParaRPr sz="1900" dirty="0">
              <a:latin typeface="Arial"/>
              <a:cs typeface="Arial"/>
            </a:endParaRPr>
          </a:p>
          <a:p>
            <a:pPr marL="228600">
              <a:lnSpc>
                <a:spcPts val="1614"/>
              </a:lnSpc>
            </a:pPr>
            <a:r>
              <a:rPr lang="en-US" sz="1900" spc="-5" dirty="0">
                <a:solidFill>
                  <a:srgbClr val="1C7CDB"/>
                </a:solidFill>
                <a:latin typeface="Arial"/>
                <a:cs typeface="Arial"/>
              </a:rPr>
              <a:t>https://</a:t>
            </a:r>
            <a:r>
              <a:rPr lang="en-US" sz="1900" spc="-5" dirty="0" err="1">
                <a:solidFill>
                  <a:srgbClr val="1C7CDB"/>
                </a:solidFill>
                <a:latin typeface="Arial"/>
                <a:cs typeface="Arial"/>
              </a:rPr>
              <a:t>github.com</a:t>
            </a:r>
            <a:r>
              <a:rPr lang="en-US" sz="1900" spc="-5" dirty="0">
                <a:solidFill>
                  <a:srgbClr val="1C7CDB"/>
                </a:solidFill>
                <a:latin typeface="Arial"/>
                <a:cs typeface="Arial"/>
              </a:rPr>
              <a:t>/</a:t>
            </a:r>
            <a:r>
              <a:rPr lang="en-US" sz="1900" spc="-5" dirty="0" err="1">
                <a:solidFill>
                  <a:srgbClr val="1C7CDB"/>
                </a:solidFill>
                <a:latin typeface="Arial"/>
                <a:cs typeface="Arial"/>
              </a:rPr>
              <a:t>VuTuanThanh</a:t>
            </a:r>
            <a:r>
              <a:rPr lang="en-US" sz="1900" spc="-5" dirty="0">
                <a:solidFill>
                  <a:srgbClr val="1C7CDB"/>
                </a:solidFill>
                <a:latin typeface="Arial"/>
                <a:cs typeface="Arial"/>
              </a:rPr>
              <a:t>/Applied-Data-Science-Capstone---SpaceX-</a:t>
            </a:r>
            <a:r>
              <a:rPr lang="en-US" sz="1900" spc="-5" dirty="0" err="1">
                <a:solidFill>
                  <a:srgbClr val="1C7CDB"/>
                </a:solidFill>
                <a:latin typeface="Arial"/>
                <a:cs typeface="Arial"/>
              </a:rPr>
              <a:t>Falcon9</a:t>
            </a:r>
            <a:r>
              <a:rPr lang="en-US" sz="1900" spc="-5" dirty="0">
                <a:solidFill>
                  <a:srgbClr val="1C7CDB"/>
                </a:solidFill>
                <a:latin typeface="Arial"/>
                <a:cs typeface="Arial"/>
              </a:rPr>
              <a:t>/blob/main/</a:t>
            </a:r>
            <a:r>
              <a:rPr lang="en-US" sz="1900" spc="-5" dirty="0" err="1">
                <a:solidFill>
                  <a:srgbClr val="1C7CDB"/>
                </a:solidFill>
                <a:latin typeface="Arial"/>
                <a:cs typeface="Arial"/>
              </a:rPr>
              <a:t>Part1</a:t>
            </a:r>
            <a:r>
              <a:rPr lang="en-US" sz="1900" spc="-5" dirty="0">
                <a:solidFill>
                  <a:srgbClr val="1C7CDB"/>
                </a:solidFill>
                <a:latin typeface="Arial"/>
                <a:cs typeface="Arial"/>
              </a:rPr>
              <a:t>.%</a:t>
            </a:r>
            <a:r>
              <a:rPr lang="en-US" sz="1900" spc="-5" dirty="0" err="1">
                <a:solidFill>
                  <a:srgbClr val="1C7CDB"/>
                </a:solidFill>
                <a:latin typeface="Arial"/>
                <a:cs typeface="Arial"/>
              </a:rPr>
              <a:t>20Data%20Collection%20using%20SpaceX%20API.ipynb</a:t>
            </a:r>
            <a:endParaRPr sz="1900" dirty="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371600" y="5426505"/>
            <a:ext cx="80645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1900" spc="-5" dirty="0">
                <a:solidFill>
                  <a:srgbClr val="1C7CDB"/>
                </a:solidFill>
                <a:latin typeface="Arial"/>
                <a:cs typeface="Arial"/>
              </a:rPr>
              <a:t>)</a:t>
            </a:r>
            <a:endParaRPr sz="19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848969" y="444246"/>
            <a:ext cx="624395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spc="-10" dirty="0"/>
              <a:t>Data Collection </a:t>
            </a:r>
            <a:r>
              <a:rPr sz="3700" spc="-210" dirty="0"/>
              <a:t>– </a:t>
            </a:r>
            <a:r>
              <a:rPr sz="3700" spc="-5" dirty="0"/>
              <a:t>SpaceX</a:t>
            </a:r>
            <a:r>
              <a:rPr sz="3700" spc="265" dirty="0"/>
              <a:t> </a:t>
            </a:r>
            <a:r>
              <a:rPr sz="3700" spc="-5" dirty="0"/>
              <a:t>API</a:t>
            </a:r>
            <a:endParaRPr sz="3700"/>
          </a:p>
        </p:txBody>
      </p:sp>
      <p:sp>
        <p:nvSpPr>
          <p:cNvPr id="8" name="object 8"/>
          <p:cNvSpPr txBox="1"/>
          <p:nvPr/>
        </p:nvSpPr>
        <p:spPr>
          <a:xfrm>
            <a:off x="11215751" y="6071478"/>
            <a:ext cx="189230" cy="297180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sz="1600" spc="-5" dirty="0">
                <a:solidFill>
                  <a:srgbClr val="1C7CDB"/>
                </a:solidFill>
                <a:latin typeface="Arial"/>
                <a:cs typeface="Arial"/>
              </a:rPr>
              <a:t>8</a:t>
            </a:fld>
            <a:endParaRPr sz="1600">
              <a:latin typeface="Arial"/>
              <a:cs typeface="Arial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2309E5D-FC3A-A074-957C-E2526B0D9C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9641" y="1736733"/>
            <a:ext cx="5536110" cy="336866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241151" y="6085433"/>
            <a:ext cx="13843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solidFill>
                  <a:srgbClr val="1C7CDB"/>
                </a:solidFill>
                <a:latin typeface="Arial"/>
                <a:cs typeface="Arial"/>
              </a:rPr>
              <a:t>9</a:t>
            </a:r>
            <a:endParaRPr sz="16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95299" y="1399413"/>
            <a:ext cx="3774440" cy="445763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85725" indent="-228600">
              <a:lnSpc>
                <a:spcPct val="100000"/>
              </a:lnSpc>
              <a:spcBef>
                <a:spcPts val="100"/>
              </a:spcBef>
              <a:buChar char="•"/>
              <a:tabLst>
                <a:tab pos="240665" algn="l"/>
                <a:tab pos="241300" algn="l"/>
              </a:tabLst>
            </a:pPr>
            <a:r>
              <a:rPr sz="1800" spc="-5" dirty="0">
                <a:solidFill>
                  <a:srgbClr val="292929"/>
                </a:solidFill>
                <a:latin typeface="Arial"/>
                <a:cs typeface="Arial"/>
              </a:rPr>
              <a:t>Performed web scraping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to </a:t>
            </a:r>
            <a:r>
              <a:rPr sz="1800" spc="-5" dirty="0">
                <a:solidFill>
                  <a:srgbClr val="292929"/>
                </a:solidFill>
                <a:latin typeface="Arial"/>
                <a:cs typeface="Arial"/>
              </a:rPr>
              <a:t>collect  Falcon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9 </a:t>
            </a:r>
            <a:r>
              <a:rPr sz="1800" spc="-5" dirty="0">
                <a:solidFill>
                  <a:srgbClr val="292929"/>
                </a:solidFill>
                <a:latin typeface="Arial"/>
                <a:cs typeface="Arial"/>
              </a:rPr>
              <a:t>historical launch records 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from a </a:t>
            </a:r>
            <a:r>
              <a:rPr sz="1800" spc="-5" dirty="0">
                <a:solidFill>
                  <a:srgbClr val="292929"/>
                </a:solidFill>
                <a:latin typeface="Arial"/>
                <a:cs typeface="Arial"/>
              </a:rPr>
              <a:t>Wikipedia using  BeautifulSoup </a:t>
            </a:r>
            <a:r>
              <a:rPr sz="1800" spc="-10" dirty="0">
                <a:solidFill>
                  <a:srgbClr val="292929"/>
                </a:solidFill>
                <a:latin typeface="Arial"/>
                <a:cs typeface="Arial"/>
              </a:rPr>
              <a:t>and </a:t>
            </a:r>
            <a:r>
              <a:rPr sz="1800" spc="-5" dirty="0">
                <a:solidFill>
                  <a:srgbClr val="292929"/>
                </a:solidFill>
                <a:latin typeface="Arial"/>
                <a:cs typeface="Arial"/>
              </a:rPr>
              <a:t>request,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to  </a:t>
            </a:r>
            <a:r>
              <a:rPr sz="1800" spc="-5" dirty="0">
                <a:solidFill>
                  <a:srgbClr val="292929"/>
                </a:solidFill>
                <a:latin typeface="Arial"/>
                <a:cs typeface="Arial"/>
              </a:rPr>
              <a:t>extract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1800" spc="-5" dirty="0">
                <a:solidFill>
                  <a:srgbClr val="292929"/>
                </a:solidFill>
                <a:latin typeface="Arial"/>
                <a:cs typeface="Arial"/>
              </a:rPr>
              <a:t>Falcon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9 </a:t>
            </a:r>
            <a:r>
              <a:rPr sz="1800" spc="-10" dirty="0">
                <a:solidFill>
                  <a:srgbClr val="292929"/>
                </a:solidFill>
                <a:latin typeface="Arial"/>
                <a:cs typeface="Arial"/>
              </a:rPr>
              <a:t>launch  </a:t>
            </a:r>
            <a:r>
              <a:rPr sz="1800" spc="-5" dirty="0">
                <a:solidFill>
                  <a:srgbClr val="292929"/>
                </a:solidFill>
                <a:latin typeface="Arial"/>
                <a:cs typeface="Arial"/>
              </a:rPr>
              <a:t>records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from </a:t>
            </a:r>
            <a:r>
              <a:rPr sz="1800" spc="-5" dirty="0">
                <a:solidFill>
                  <a:srgbClr val="292929"/>
                </a:solidFill>
                <a:latin typeface="Arial"/>
                <a:cs typeface="Arial"/>
              </a:rPr>
              <a:t>HTML table of the  Wikipedia </a:t>
            </a:r>
            <a:r>
              <a:rPr sz="1800" spc="-10" dirty="0">
                <a:solidFill>
                  <a:srgbClr val="292929"/>
                </a:solidFill>
                <a:latin typeface="Arial"/>
                <a:cs typeface="Arial"/>
              </a:rPr>
              <a:t>page, </a:t>
            </a:r>
            <a:r>
              <a:rPr sz="1800" spc="-5" dirty="0">
                <a:solidFill>
                  <a:srgbClr val="292929"/>
                </a:solidFill>
                <a:latin typeface="Arial"/>
                <a:cs typeface="Arial"/>
              </a:rPr>
              <a:t>then created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a  </a:t>
            </a:r>
            <a:r>
              <a:rPr sz="1800" spc="-5" dirty="0">
                <a:solidFill>
                  <a:srgbClr val="292929"/>
                </a:solidFill>
                <a:latin typeface="Arial"/>
                <a:cs typeface="Arial"/>
              </a:rPr>
              <a:t>data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frame </a:t>
            </a:r>
            <a:r>
              <a:rPr sz="1800" spc="-5" dirty="0">
                <a:solidFill>
                  <a:srgbClr val="292929"/>
                </a:solidFill>
                <a:latin typeface="Arial"/>
                <a:cs typeface="Arial"/>
              </a:rPr>
              <a:t>by parsing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1800" spc="-10" dirty="0">
                <a:solidFill>
                  <a:srgbClr val="292929"/>
                </a:solidFill>
                <a:latin typeface="Arial"/>
                <a:cs typeface="Arial"/>
              </a:rPr>
              <a:t>launch  </a:t>
            </a:r>
            <a:r>
              <a:rPr sz="1800" spc="-5" dirty="0">
                <a:solidFill>
                  <a:srgbClr val="292929"/>
                </a:solidFill>
                <a:latin typeface="Arial"/>
                <a:cs typeface="Arial"/>
              </a:rPr>
              <a:t>HTML.</a:t>
            </a:r>
            <a:endParaRPr lang="en-US" sz="1800" spc="-5" dirty="0">
              <a:solidFill>
                <a:srgbClr val="292929"/>
              </a:solidFill>
              <a:latin typeface="Arial"/>
              <a:cs typeface="Arial"/>
            </a:endParaRPr>
          </a:p>
          <a:p>
            <a:pPr marL="241300" marR="85725" indent="-228600">
              <a:lnSpc>
                <a:spcPct val="100000"/>
              </a:lnSpc>
              <a:spcBef>
                <a:spcPts val="100"/>
              </a:spcBef>
              <a:buChar char="•"/>
              <a:tabLst>
                <a:tab pos="240665" algn="l"/>
                <a:tab pos="241300" algn="l"/>
              </a:tabLst>
            </a:pPr>
            <a:r>
              <a:rPr lang="en-US" sz="1800" dirty="0">
                <a:latin typeface="Arial"/>
                <a:cs typeface="Arial"/>
              </a:rPr>
              <a:t>https://</a:t>
            </a:r>
            <a:r>
              <a:rPr lang="en-US" sz="1800" dirty="0" err="1">
                <a:latin typeface="Arial"/>
                <a:cs typeface="Arial"/>
              </a:rPr>
              <a:t>github.com</a:t>
            </a:r>
            <a:r>
              <a:rPr lang="en-US" sz="1800" dirty="0">
                <a:latin typeface="Arial"/>
                <a:cs typeface="Arial"/>
              </a:rPr>
              <a:t>/</a:t>
            </a:r>
            <a:r>
              <a:rPr lang="en-US" sz="1800" dirty="0" err="1">
                <a:latin typeface="Arial"/>
                <a:cs typeface="Arial"/>
              </a:rPr>
              <a:t>VuTuanThanh</a:t>
            </a:r>
            <a:r>
              <a:rPr lang="en-US" sz="1800" dirty="0">
                <a:latin typeface="Arial"/>
                <a:cs typeface="Arial"/>
              </a:rPr>
              <a:t>/Applied-Data-Science-Capstone---SpaceX-</a:t>
            </a:r>
            <a:r>
              <a:rPr lang="en-US" sz="1800" dirty="0" err="1">
                <a:latin typeface="Arial"/>
                <a:cs typeface="Arial"/>
              </a:rPr>
              <a:t>Falcon9</a:t>
            </a:r>
            <a:r>
              <a:rPr lang="en-US" sz="1800" dirty="0">
                <a:latin typeface="Arial"/>
                <a:cs typeface="Arial"/>
              </a:rPr>
              <a:t>/blob/main/Part2.%20Data%20Collection%20using%20Webscraping-Space%20X%20Falcon9.ipynb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001369" y="596646"/>
            <a:ext cx="645096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spc="-10" dirty="0"/>
              <a:t>Data Collection </a:t>
            </a:r>
            <a:r>
              <a:rPr sz="3700" spc="-5" dirty="0"/>
              <a:t>-</a:t>
            </a:r>
            <a:r>
              <a:rPr sz="3700" spc="55" dirty="0"/>
              <a:t> </a:t>
            </a:r>
            <a:r>
              <a:rPr sz="3700" spc="-5" dirty="0"/>
              <a:t>WebScraping</a:t>
            </a:r>
            <a:endParaRPr sz="370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C53B34D-8650-4223-E001-1F498C533D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5712" y="1524000"/>
            <a:ext cx="6428797" cy="433304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61</TotalTime>
  <Words>2812</Words>
  <Application>Microsoft Office PowerPoint</Application>
  <PresentationFormat>Widescreen</PresentationFormat>
  <Paragraphs>274</Paragraphs>
  <Slides>58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2" baseType="lpstr">
      <vt:lpstr>Arial</vt:lpstr>
      <vt:lpstr>Calibri</vt:lpstr>
      <vt:lpstr>Carlito</vt:lpstr>
      <vt:lpstr>Office Theme</vt:lpstr>
      <vt:lpstr>PowerPoint Presentation</vt:lpstr>
      <vt:lpstr>Outline</vt:lpstr>
      <vt:lpstr>Executive Summary</vt:lpstr>
      <vt:lpstr>Introduction</vt:lpstr>
      <vt:lpstr>PowerPoint Presentation</vt:lpstr>
      <vt:lpstr>Methodology</vt:lpstr>
      <vt:lpstr>Data Collection</vt:lpstr>
      <vt:lpstr>Data Collection – SpaceX API</vt:lpstr>
      <vt:lpstr>Data Collection - WebScraping</vt:lpstr>
      <vt:lpstr>Data Wrangling</vt:lpstr>
      <vt:lpstr>EDA with Data Visualization</vt:lpstr>
      <vt:lpstr>EDA with Data Visualization (Plots Cont….)</vt:lpstr>
      <vt:lpstr>EDA with SQL</vt:lpstr>
      <vt:lpstr>EDA with SQL (Cont.…)</vt:lpstr>
      <vt:lpstr>Build an Interactive Map with Folium</vt:lpstr>
      <vt:lpstr>Build a Dashboard with Plotly Dash</vt:lpstr>
      <vt:lpstr>SpaceX Dash App</vt:lpstr>
      <vt:lpstr>Predictive Analysis (Classification)</vt:lpstr>
      <vt:lpstr>Predictive Analysis (Classification)</vt:lpstr>
      <vt:lpstr>Predictive Analysis (Classification)</vt:lpstr>
      <vt:lpstr>Results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Success Rate vs. Orbit Type</vt:lpstr>
      <vt:lpstr>Success Rate vs. Orbit Type with explanations</vt:lpstr>
      <vt:lpstr>Flight Number vs. Orbit Type</vt:lpstr>
      <vt:lpstr>Flight Number vs. Orbit Typewith explanations</vt:lpstr>
      <vt:lpstr>Payload vs. Orbit Type</vt:lpstr>
      <vt:lpstr>Launch Success Yearly Trend</vt:lpstr>
      <vt:lpstr>All Launch Site Names</vt:lpstr>
      <vt:lpstr>Launch Site Names Begin with 'CCA'</vt:lpstr>
      <vt:lpstr>Total Payload Mass</vt:lpstr>
      <vt:lpstr>Average Payload Mass by F9 v1.1</vt:lpstr>
      <vt:lpstr>First Successful Ground Landing Date</vt:lpstr>
      <vt:lpstr>Successful Drone Ship Landing with Payload between 4000 and 6000</vt:lpstr>
      <vt:lpstr>Total Number of Successful and Failure Mission Outcomes</vt:lpstr>
      <vt:lpstr>Boosters Carried Maximum Payload</vt:lpstr>
      <vt:lpstr>2015 Launch Records</vt:lpstr>
      <vt:lpstr>Rank Landing Outcomes Between 2010-06-04 and 2017-03-20</vt:lpstr>
      <vt:lpstr>PowerPoint Presentation</vt:lpstr>
      <vt:lpstr>Markers of all launch sites on global map</vt:lpstr>
      <vt:lpstr>Launch outcomes for each site on the map With Color  Markers</vt:lpstr>
      <vt:lpstr>Launch outcomes for each site on the map With Color  Markers</vt:lpstr>
      <vt:lpstr>Distances between a launch site to its proximities</vt:lpstr>
      <vt:lpstr>Distances between a launch site to its proximities</vt:lpstr>
      <vt:lpstr>PowerPoint Presentation</vt:lpstr>
      <vt:lpstr>Pie-Chart for launch success count for all sites</vt:lpstr>
      <vt:lpstr>Pie chart for the launch site with 2nd highest launch success ratio</vt:lpstr>
      <vt:lpstr>Payload vs. Launch Outcome scatter plot for all sites</vt:lpstr>
      <vt:lpstr>PowerPoint Presentation</vt:lpstr>
      <vt:lpstr>Classification Models Accuracy</vt:lpstr>
      <vt:lpstr>Confusion Matrix</vt:lpstr>
      <vt:lpstr>Conclusions</vt:lpstr>
      <vt:lpstr>Conclusions Cont….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&lt;Title&gt;</dc:title>
  <dc:creator>YAN Luo</dc:creator>
  <cp:lastModifiedBy>Thanh Vu Tuan</cp:lastModifiedBy>
  <cp:revision>12</cp:revision>
  <dcterms:created xsi:type="dcterms:W3CDTF">2023-06-25T11:53:24Z</dcterms:created>
  <dcterms:modified xsi:type="dcterms:W3CDTF">2023-06-25T13:52:42Z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2023-01-05T00:00:00Z</vt:filetime>
  </property>
  <property fmtid="{D5CDD505-2E9C-101B-9397-08002B2CF9AE}" pid="3" name="Creator">
    <vt:lpwstr>Microsoft® PowerPoint® 2013</vt:lpwstr>
  </property>
  <property fmtid="{D5CDD505-2E9C-101B-9397-08002B2CF9AE}" pid="4" name="LastSaved">
    <vt:filetime>2023-06-25T00:00:00Z</vt:filetime>
  </property>
</Properties>
</file>